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1" r:id="rId8"/>
    <p:sldId id="262" r:id="rId9"/>
    <p:sldId id="263" r:id="rId10"/>
    <p:sldId id="264" r:id="rId1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CCFF66"/>
    <a:srgbClr val="FF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A8C82DAA-6405-446B-A1F5-9BF646C6EF13}" type="datetimeFigureOut">
              <a:rPr lang="de-DE"/>
              <a:pPr>
                <a:defRPr/>
              </a:pPr>
              <a:t>26.06.2012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41D93E6-AAA1-4FDD-BF39-1D5E607AED24}"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C5827DAA-3DF3-49E2-ABA9-E29BBCF92DBA}" type="datetimeFigureOut">
              <a:rPr lang="de-DE"/>
              <a:pPr>
                <a:defRPr/>
              </a:pPr>
              <a:t>26.06.2012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DEDCB09-4DBC-4C0D-8784-9D22F1D73285}"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3712AC03-D19C-4EAF-82F1-EA9199440E5D}" type="datetimeFigureOut">
              <a:rPr lang="de-DE"/>
              <a:pPr>
                <a:defRPr/>
              </a:pPr>
              <a:t>26.06.2012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9AAB1D0-2C56-4A54-BA7B-7BC07FB57BD8}"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68053B2-6982-4A37-8FF4-4267B8F4F406}" type="datetimeFigureOut">
              <a:rPr lang="de-DE"/>
              <a:pPr>
                <a:defRPr/>
              </a:pPr>
              <a:t>26.06.2012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1256312-9439-487E-A965-F4641CA48C4B}"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227CDD7E-C370-4C8A-A999-9B8A55243349}" type="datetimeFigureOut">
              <a:rPr lang="de-DE"/>
              <a:pPr>
                <a:defRPr/>
              </a:pPr>
              <a:t>26.06.2012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F78CA9F-79C0-4BC9-9B99-65F0FFC9598C}"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6D7D7451-1FD6-47B0-9B11-D278E999AA2F}" type="datetimeFigureOut">
              <a:rPr lang="de-DE"/>
              <a:pPr>
                <a:defRPr/>
              </a:pPr>
              <a:t>26.06.2012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E3AB04F-4166-4BE1-91AC-D86A0E1797FB}"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9BFD60F3-3CAA-4BF3-BDF9-85E4C2146EDD}" type="datetimeFigureOut">
              <a:rPr lang="de-DE"/>
              <a:pPr>
                <a:defRPr/>
              </a:pPr>
              <a:t>26.06.2012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E8CADCA-6DB6-408B-9008-A29F03DF781A}"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27CAFBB2-FA08-4ACF-B74F-5680E3ECA790}" type="datetimeFigureOut">
              <a:rPr lang="de-DE"/>
              <a:pPr>
                <a:defRPr/>
              </a:pPr>
              <a:t>26.06.2012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DA7E3AF7-91E9-42F6-9B17-353D9DD43BBD}"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610738F1-A4A6-4C85-B871-CB0292B5149E}" type="datetimeFigureOut">
              <a:rPr lang="de-DE"/>
              <a:pPr>
                <a:defRPr/>
              </a:pPr>
              <a:t>26.06.2012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938CB9E2-791B-492F-A361-14AF5382CDE1}"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9C79A58-C34A-40BB-A8D5-2210C7851EF3}" type="datetimeFigureOut">
              <a:rPr lang="de-DE"/>
              <a:pPr>
                <a:defRPr/>
              </a:pPr>
              <a:t>26.06.2012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88F0A03-04BF-4A29-BA7F-4BB4A0EA7C1B}"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1246800-A44E-4BD4-ACA0-3BE093482645}" type="datetimeFigureOut">
              <a:rPr lang="de-DE"/>
              <a:pPr>
                <a:defRPr/>
              </a:pPr>
              <a:t>26.06.2012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E2B7EEF-B72F-49EC-A3FB-334CA7691C1B}"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83FAC70-493C-4496-A199-106113D9BB13}" type="datetimeFigureOut">
              <a:rPr lang="de-DE"/>
              <a:pPr>
                <a:defRPr/>
              </a:pPr>
              <a:t>26.06.2012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FC1E31A-CF20-4EDB-864E-E191F5AE9969}"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etrieblicherwandel.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normAutofit fontScale="90000"/>
          </a:bodyPr>
          <a:lstStyle/>
          <a:p>
            <a:pPr eaLnBrk="1" fontAlgn="auto" hangingPunct="1">
              <a:spcAft>
                <a:spcPts val="0"/>
              </a:spcAft>
              <a:defRPr/>
            </a:pPr>
            <a:r>
              <a:rPr lang="de-DE" dirty="0" smtClean="0"/>
              <a:t>Frauen in Führungspositionen als Teil </a:t>
            </a:r>
            <a:r>
              <a:rPr lang="de-DE" dirty="0" err="1" smtClean="0"/>
              <a:t>demografiefester</a:t>
            </a:r>
            <a:r>
              <a:rPr lang="de-DE" dirty="0" smtClean="0"/>
              <a:t> Personalstrategien</a:t>
            </a:r>
            <a:endParaRPr lang="de-DE" dirty="0"/>
          </a:p>
        </p:txBody>
      </p:sp>
      <p:sp>
        <p:nvSpPr>
          <p:cNvPr id="3" name="Untertitel 2"/>
          <p:cNvSpPr>
            <a:spLocks noGrp="1"/>
          </p:cNvSpPr>
          <p:nvPr>
            <p:ph type="subTitle" idx="1"/>
          </p:nvPr>
        </p:nvSpPr>
        <p:spPr>
          <a:xfrm>
            <a:off x="1403350" y="4292600"/>
            <a:ext cx="6400800" cy="1752600"/>
          </a:xfrm>
        </p:spPr>
        <p:txBody>
          <a:bodyPr rtlCol="0">
            <a:normAutofit fontScale="85000" lnSpcReduction="20000"/>
          </a:bodyPr>
          <a:lstStyle/>
          <a:p>
            <a:pPr eaLnBrk="1" fontAlgn="auto" hangingPunct="1">
              <a:spcAft>
                <a:spcPts val="0"/>
              </a:spcAft>
              <a:buFont typeface="Arial" pitchFamily="34" charset="0"/>
              <a:buNone/>
              <a:defRPr/>
            </a:pPr>
            <a:r>
              <a:rPr lang="de-DE" dirty="0" smtClean="0">
                <a:solidFill>
                  <a:schemeClr val="tx1"/>
                </a:solidFill>
              </a:rPr>
              <a:t>Netzwerktreffen bei der</a:t>
            </a:r>
          </a:p>
          <a:p>
            <a:pPr eaLnBrk="1" fontAlgn="auto" hangingPunct="1">
              <a:spcAft>
                <a:spcPts val="0"/>
              </a:spcAft>
              <a:buFont typeface="Arial" pitchFamily="34" charset="0"/>
              <a:buNone/>
              <a:defRPr/>
            </a:pPr>
            <a:r>
              <a:rPr lang="de-DE" dirty="0" err="1" smtClean="0">
                <a:solidFill>
                  <a:schemeClr val="tx1"/>
                </a:solidFill>
              </a:rPr>
              <a:t>Windwärts</a:t>
            </a:r>
            <a:r>
              <a:rPr lang="de-DE" dirty="0" smtClean="0">
                <a:solidFill>
                  <a:schemeClr val="tx1"/>
                </a:solidFill>
              </a:rPr>
              <a:t> Energie GmbH</a:t>
            </a:r>
          </a:p>
          <a:p>
            <a:pPr eaLnBrk="1" fontAlgn="auto" hangingPunct="1">
              <a:spcAft>
                <a:spcPts val="0"/>
              </a:spcAft>
              <a:buFont typeface="Arial" pitchFamily="34" charset="0"/>
              <a:buNone/>
              <a:defRPr/>
            </a:pPr>
            <a:r>
              <a:rPr lang="de-DE" dirty="0" smtClean="0">
                <a:solidFill>
                  <a:schemeClr val="tx1"/>
                </a:solidFill>
              </a:rPr>
              <a:t>Dienstag, 3. Juli 2012</a:t>
            </a:r>
          </a:p>
          <a:p>
            <a:pPr eaLnBrk="1" fontAlgn="auto" hangingPunct="1">
              <a:spcAft>
                <a:spcPts val="0"/>
              </a:spcAft>
              <a:buFont typeface="Arial" pitchFamily="34" charset="0"/>
              <a:buNone/>
              <a:defRPr/>
            </a:pPr>
            <a:r>
              <a:rPr lang="de-DE" dirty="0" smtClean="0">
                <a:solidFill>
                  <a:schemeClr val="tx1"/>
                </a:solidFill>
              </a:rPr>
              <a:t>15 bis 18 Uhr</a:t>
            </a:r>
            <a:endParaRPr lang="de-DE" dirty="0">
              <a:solidFill>
                <a:schemeClr val="tx1"/>
              </a:solidFill>
            </a:endParaRPr>
          </a:p>
        </p:txBody>
      </p:sp>
      <p:sp>
        <p:nvSpPr>
          <p:cNvPr id="13315" name="Textfeld 3"/>
          <p:cNvSpPr txBox="1">
            <a:spLocks noChangeArrowheads="1"/>
          </p:cNvSpPr>
          <p:nvPr/>
        </p:nvSpPr>
        <p:spPr bwMode="auto">
          <a:xfrm>
            <a:off x="6875463" y="6021388"/>
            <a:ext cx="2665412" cy="641350"/>
          </a:xfrm>
          <a:prstGeom prst="rect">
            <a:avLst/>
          </a:prstGeom>
          <a:noFill/>
          <a:ln w="9525">
            <a:noFill/>
            <a:miter lim="800000"/>
            <a:headEnd/>
            <a:tailEnd/>
          </a:ln>
        </p:spPr>
        <p:txBody>
          <a:bodyPr>
            <a:spAutoFit/>
          </a:bodyPr>
          <a:lstStyle/>
          <a:p>
            <a:r>
              <a:rPr lang="de-DE" b="1">
                <a:solidFill>
                  <a:srgbClr val="669900"/>
                </a:solidFill>
                <a:latin typeface="Calibri" pitchFamily="34" charset="0"/>
              </a:rPr>
              <a:t>voneinander Wissen,</a:t>
            </a:r>
          </a:p>
          <a:p>
            <a:r>
              <a:rPr lang="de-DE" b="1">
                <a:solidFill>
                  <a:srgbClr val="669900"/>
                </a:solidFill>
                <a:latin typeface="Calibri" pitchFamily="34" charset="0"/>
              </a:rPr>
              <a:t>voneinander lernen</a:t>
            </a:r>
          </a:p>
        </p:txBody>
      </p:sp>
      <p:pic>
        <p:nvPicPr>
          <p:cNvPr id="13316" name="Picture 5" descr="Logo_Netzwerk_dEbA_S"/>
          <p:cNvPicPr>
            <a:picLocks noChangeAspect="1" noChangeArrowheads="1"/>
          </p:cNvPicPr>
          <p:nvPr/>
        </p:nvPicPr>
        <p:blipFill>
          <a:blip r:embed="rId2"/>
          <a:srcRect/>
          <a:stretch>
            <a:fillRect/>
          </a:stretch>
        </p:blipFill>
        <p:spPr bwMode="auto">
          <a:xfrm>
            <a:off x="0" y="333375"/>
            <a:ext cx="9144000" cy="130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a:solidFill>
            <a:srgbClr val="99CC00"/>
          </a:solidFill>
        </p:spPr>
        <p:txBody>
          <a:bodyPr/>
          <a:lstStyle/>
          <a:p>
            <a:pPr eaLnBrk="1" hangingPunct="1"/>
            <a:r>
              <a:rPr lang="de-DE" smtClean="0"/>
              <a:t>Fragen für heute</a:t>
            </a:r>
          </a:p>
        </p:txBody>
      </p:sp>
      <p:sp>
        <p:nvSpPr>
          <p:cNvPr id="3" name="Inhaltsplatzhalt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de-DE" dirty="0" smtClean="0"/>
              <a:t>Worin zeigt sich eine „männliche“ Unternehmenskultur? Worin eine „nicht-männliche“?</a:t>
            </a:r>
          </a:p>
          <a:p>
            <a:pPr eaLnBrk="1" fontAlgn="auto" hangingPunct="1">
              <a:spcAft>
                <a:spcPts val="0"/>
              </a:spcAft>
              <a:buFont typeface="Arial" pitchFamily="34" charset="0"/>
              <a:buChar char="•"/>
              <a:defRPr/>
            </a:pPr>
            <a:r>
              <a:rPr lang="de-DE" dirty="0" smtClean="0"/>
              <a:t>Wie entsteht beides jeweils?</a:t>
            </a:r>
          </a:p>
          <a:p>
            <a:pPr eaLnBrk="1" fontAlgn="auto" hangingPunct="1">
              <a:spcAft>
                <a:spcPts val="0"/>
              </a:spcAft>
              <a:buFont typeface="Arial" pitchFamily="34" charset="0"/>
              <a:buChar char="•"/>
              <a:defRPr/>
            </a:pPr>
            <a:r>
              <a:rPr lang="de-DE" dirty="0" smtClean="0"/>
              <a:t>Wie kann man Unternehmenskultur wandeln (konkrete Hebelpunkte)?</a:t>
            </a:r>
          </a:p>
          <a:p>
            <a:pPr eaLnBrk="1" fontAlgn="auto" hangingPunct="1">
              <a:spcAft>
                <a:spcPts val="0"/>
              </a:spcAft>
              <a:buFont typeface="Arial" pitchFamily="34" charset="0"/>
              <a:buChar char="•"/>
              <a:defRPr/>
            </a:pPr>
            <a:r>
              <a:rPr lang="de-DE" dirty="0" smtClean="0"/>
              <a:t>Was passiert mit einem Unternehmen, das seine Kultur entsprechend wandelt (Zusammenhang Patriarchat </a:t>
            </a:r>
            <a:r>
              <a:rPr lang="de-DE" smtClean="0"/>
              <a:t>und Kapitalismus)?</a:t>
            </a:r>
            <a:endParaRPr lang="de-DE" dirty="0" smtClean="0"/>
          </a:p>
          <a:p>
            <a:pPr eaLnBrk="1" fontAlgn="auto" hangingPunct="1">
              <a:spcAft>
                <a:spcPts val="0"/>
              </a:spcAft>
              <a:buFont typeface="Arial" pitchFamily="34" charset="0"/>
              <a:buChar char="•"/>
              <a:defRPr/>
            </a:pPr>
            <a:endParaRPr lang="de-DE" dirty="0"/>
          </a:p>
        </p:txBody>
      </p:sp>
      <p:pic>
        <p:nvPicPr>
          <p:cNvPr id="22531"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title"/>
          </p:nvPr>
        </p:nvSpPr>
        <p:spPr>
          <a:solidFill>
            <a:srgbClr val="99CC00"/>
          </a:solidFill>
        </p:spPr>
        <p:txBody>
          <a:bodyPr/>
          <a:lstStyle/>
          <a:p>
            <a:pPr eaLnBrk="1" hangingPunct="1"/>
            <a:r>
              <a:rPr lang="de-DE" sz="3600" smtClean="0"/>
              <a:t>Das Netzwerk demografische Entwicklung und betriebliche Antworten</a:t>
            </a:r>
          </a:p>
        </p:txBody>
      </p:sp>
      <p:sp>
        <p:nvSpPr>
          <p:cNvPr id="3" name="Inhaltsplatzhalt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de-DE" dirty="0" smtClean="0"/>
              <a:t>Netzwerk aus Betrieben und Institutionen der Region – über 400 Personen</a:t>
            </a:r>
          </a:p>
          <a:p>
            <a:pPr eaLnBrk="1" fontAlgn="auto" hangingPunct="1">
              <a:spcAft>
                <a:spcPts val="0"/>
              </a:spcAft>
              <a:buFont typeface="Arial" pitchFamily="34" charset="0"/>
              <a:buChar char="•"/>
              <a:defRPr/>
            </a:pPr>
            <a:r>
              <a:rPr lang="de-DE" dirty="0" smtClean="0"/>
              <a:t>Austausch </a:t>
            </a:r>
            <a:r>
              <a:rPr lang="de-DE" b="1" i="1" dirty="0" smtClean="0"/>
              <a:t>untereinander</a:t>
            </a:r>
            <a:r>
              <a:rPr lang="de-DE" b="1" dirty="0" smtClean="0"/>
              <a:t> </a:t>
            </a:r>
            <a:r>
              <a:rPr lang="de-DE" dirty="0" smtClean="0"/>
              <a:t>und </a:t>
            </a:r>
            <a:r>
              <a:rPr lang="de-DE" b="1" i="1" dirty="0" smtClean="0"/>
              <a:t>vor Ort </a:t>
            </a:r>
            <a:r>
              <a:rPr lang="de-DE" dirty="0" smtClean="0"/>
              <a:t>zu </a:t>
            </a:r>
            <a:r>
              <a:rPr lang="de-DE" dirty="0" err="1" smtClean="0"/>
              <a:t>good</a:t>
            </a:r>
            <a:r>
              <a:rPr lang="de-DE" dirty="0" smtClean="0"/>
              <a:t> </a:t>
            </a:r>
            <a:r>
              <a:rPr lang="de-DE" dirty="0" err="1" smtClean="0"/>
              <a:t>practise</a:t>
            </a:r>
            <a:r>
              <a:rPr lang="de-DE" dirty="0" smtClean="0"/>
              <a:t>: </a:t>
            </a:r>
            <a:r>
              <a:rPr lang="de-DE" dirty="0" err="1" smtClean="0"/>
              <a:t>Demografiefestigkeit</a:t>
            </a:r>
            <a:endParaRPr lang="de-DE" dirty="0" smtClean="0"/>
          </a:p>
          <a:p>
            <a:pPr eaLnBrk="1" fontAlgn="auto" hangingPunct="1">
              <a:spcAft>
                <a:spcPts val="0"/>
              </a:spcAft>
              <a:buFont typeface="Arial" pitchFamily="34" charset="0"/>
              <a:buChar char="•"/>
              <a:defRPr/>
            </a:pPr>
            <a:r>
              <a:rPr lang="de-DE" dirty="0" smtClean="0"/>
              <a:t>Veranstaltungen zu einzelnen Aspekten des Themas: Austausch und Input</a:t>
            </a:r>
          </a:p>
          <a:p>
            <a:pPr eaLnBrk="1" fontAlgn="auto" hangingPunct="1">
              <a:spcAft>
                <a:spcPts val="0"/>
              </a:spcAft>
              <a:buFont typeface="Arial" pitchFamily="34" charset="0"/>
              <a:buChar char="•"/>
              <a:defRPr/>
            </a:pPr>
            <a:r>
              <a:rPr lang="de-DE" dirty="0" smtClean="0"/>
              <a:t>Newsletter, Website (</a:t>
            </a:r>
            <a:r>
              <a:rPr lang="de-DE" dirty="0" smtClean="0">
                <a:hlinkClick r:id="rId2"/>
              </a:rPr>
              <a:t>www.betrieblicherwandel.de</a:t>
            </a:r>
            <a:r>
              <a:rPr lang="de-DE" dirty="0" smtClean="0"/>
              <a:t>), Qualifizierungen, Publikation</a:t>
            </a:r>
          </a:p>
          <a:p>
            <a:pPr eaLnBrk="1" fontAlgn="auto" hangingPunct="1">
              <a:spcAft>
                <a:spcPts val="0"/>
              </a:spcAft>
              <a:buFont typeface="Arial" pitchFamily="34" charset="0"/>
              <a:buChar char="•"/>
              <a:defRPr/>
            </a:pPr>
            <a:r>
              <a:rPr lang="de-DE" dirty="0" smtClean="0"/>
              <a:t>Nutzen Sie uns!</a:t>
            </a:r>
          </a:p>
        </p:txBody>
      </p:sp>
      <p:pic>
        <p:nvPicPr>
          <p:cNvPr id="14339" name="Picture 12"/>
          <p:cNvPicPr>
            <a:picLocks noChangeAspect="1" noChangeArrowheads="1"/>
          </p:cNvPicPr>
          <p:nvPr/>
        </p:nvPicPr>
        <p:blipFill>
          <a:blip r:embed="rId3"/>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a:solidFill>
            <a:srgbClr val="99CC00"/>
          </a:solidFill>
        </p:spPr>
        <p:txBody>
          <a:bodyPr/>
          <a:lstStyle/>
          <a:p>
            <a:pPr eaLnBrk="1" hangingPunct="1"/>
            <a:r>
              <a:rPr lang="de-DE" smtClean="0"/>
              <a:t>Frauen führen und demografischer Wandel?</a:t>
            </a:r>
          </a:p>
        </p:txBody>
      </p:sp>
      <p:sp>
        <p:nvSpPr>
          <p:cNvPr id="3" name="Inhaltsplatzhalt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de-DE" dirty="0" smtClean="0"/>
              <a:t>Demografischer Wandel in der Arbeitswelt</a:t>
            </a:r>
          </a:p>
          <a:p>
            <a:pPr eaLnBrk="1" fontAlgn="auto" hangingPunct="1">
              <a:spcAft>
                <a:spcPts val="0"/>
              </a:spcAft>
              <a:buFont typeface="Arial" pitchFamily="34" charset="0"/>
              <a:buChar char="•"/>
              <a:defRPr/>
            </a:pPr>
            <a:r>
              <a:rPr lang="de-DE" dirty="0" smtClean="0"/>
              <a:t>Der Arbeitsmarkt verändert sich</a:t>
            </a:r>
          </a:p>
          <a:p>
            <a:pPr eaLnBrk="1" fontAlgn="auto" hangingPunct="1">
              <a:spcAft>
                <a:spcPts val="0"/>
              </a:spcAft>
              <a:buFont typeface="Arial" pitchFamily="34" charset="0"/>
              <a:buChar char="•"/>
              <a:defRPr/>
            </a:pPr>
            <a:r>
              <a:rPr lang="de-DE" dirty="0" smtClean="0"/>
              <a:t>Gesellschaftliche Veränderungen wirken auf die Arbeitswelt</a:t>
            </a:r>
          </a:p>
          <a:p>
            <a:pPr eaLnBrk="1" fontAlgn="auto" hangingPunct="1">
              <a:spcAft>
                <a:spcPts val="0"/>
              </a:spcAft>
              <a:buFont typeface="Arial" pitchFamily="34" charset="0"/>
              <a:buChar char="•"/>
              <a:defRPr/>
            </a:pPr>
            <a:endParaRPr lang="de-DE" dirty="0"/>
          </a:p>
          <a:p>
            <a:pPr eaLnBrk="1" fontAlgn="auto" hangingPunct="1">
              <a:spcAft>
                <a:spcPts val="0"/>
              </a:spcAft>
              <a:buFont typeface="Wingdings" pitchFamily="2" charset="2"/>
              <a:buChar char="Ø"/>
              <a:defRPr/>
            </a:pPr>
            <a:r>
              <a:rPr lang="de-DE" dirty="0" smtClean="0"/>
              <a:t>Nachwuchsmangel</a:t>
            </a:r>
          </a:p>
          <a:p>
            <a:pPr eaLnBrk="1" fontAlgn="auto" hangingPunct="1">
              <a:spcAft>
                <a:spcPts val="0"/>
              </a:spcAft>
              <a:buFont typeface="Wingdings" pitchFamily="2" charset="2"/>
              <a:buChar char="Ø"/>
              <a:defRPr/>
            </a:pPr>
            <a:r>
              <a:rPr lang="de-DE" dirty="0" smtClean="0"/>
              <a:t>Fachkräftemangel</a:t>
            </a:r>
          </a:p>
          <a:p>
            <a:pPr eaLnBrk="1" fontAlgn="auto" hangingPunct="1">
              <a:spcAft>
                <a:spcPts val="0"/>
              </a:spcAft>
              <a:buFont typeface="Arial" pitchFamily="34" charset="0"/>
              <a:buNone/>
              <a:defRPr/>
            </a:pPr>
            <a:endParaRPr lang="de-DE" dirty="0" smtClean="0"/>
          </a:p>
          <a:p>
            <a:pPr eaLnBrk="1" fontAlgn="auto" hangingPunct="1">
              <a:spcAft>
                <a:spcPts val="0"/>
              </a:spcAft>
              <a:buFont typeface="Arial" pitchFamily="34" charset="0"/>
              <a:buChar char="•"/>
              <a:defRPr/>
            </a:pPr>
            <a:r>
              <a:rPr lang="de-DE" dirty="0" smtClean="0"/>
              <a:t>Frauen kommen ins Spiel…</a:t>
            </a:r>
            <a:endParaRPr lang="de-DE" dirty="0"/>
          </a:p>
        </p:txBody>
      </p:sp>
      <p:pic>
        <p:nvPicPr>
          <p:cNvPr id="15363"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a:solidFill>
            <a:srgbClr val="99CC00"/>
          </a:solidFill>
        </p:spPr>
        <p:txBody>
          <a:bodyPr/>
          <a:lstStyle/>
          <a:p>
            <a:pPr eaLnBrk="1" hangingPunct="1"/>
            <a:r>
              <a:rPr lang="de-DE" sz="4000" smtClean="0"/>
              <a:t>Frauen führen – die Situation</a:t>
            </a:r>
          </a:p>
        </p:txBody>
      </p:sp>
      <p:sp>
        <p:nvSpPr>
          <p:cNvPr id="16386" name="Inhaltsplatzhalter 2"/>
          <p:cNvSpPr>
            <a:spLocks noGrp="1"/>
          </p:cNvSpPr>
          <p:nvPr>
            <p:ph idx="1"/>
          </p:nvPr>
        </p:nvSpPr>
        <p:spPr>
          <a:xfrm>
            <a:off x="468313" y="1916113"/>
            <a:ext cx="8229600" cy="4525962"/>
          </a:xfrm>
        </p:spPr>
        <p:txBody>
          <a:bodyPr/>
          <a:lstStyle/>
          <a:p>
            <a:pPr eaLnBrk="1" hangingPunct="1"/>
            <a:r>
              <a:rPr lang="de-DE" sz="2400" smtClean="0"/>
              <a:t>Mit 3,4% in den Vorständen und 12,7% in den Aufsichtsgremien sind Frauen in deutschen Börsenunternehmen deutlich unterrepräsentiert (HBS, 2012).</a:t>
            </a:r>
          </a:p>
          <a:p>
            <a:pPr eaLnBrk="1" hangingPunct="1"/>
            <a:endParaRPr lang="de-DE" sz="2400" smtClean="0"/>
          </a:p>
          <a:p>
            <a:pPr eaLnBrk="1" hangingPunct="1"/>
            <a:r>
              <a:rPr lang="de-DE" sz="2400" smtClean="0"/>
              <a:t>Anteil Frauen im Top-Management: 5,5%, in allen Führungspositionen 31% max. (Krell, 2010). </a:t>
            </a:r>
          </a:p>
          <a:p>
            <a:pPr eaLnBrk="1" hangingPunct="1">
              <a:buFont typeface="Arial" charset="0"/>
              <a:buNone/>
            </a:pPr>
            <a:endParaRPr lang="de-DE" sz="1600" smtClean="0"/>
          </a:p>
          <a:p>
            <a:pPr eaLnBrk="1" hangingPunct="1">
              <a:buFont typeface="Wingdings" pitchFamily="2" charset="2"/>
              <a:buChar char="Ø"/>
            </a:pPr>
            <a:r>
              <a:rPr lang="de-DE" smtClean="0"/>
              <a:t>11 Jahre nach der Selbstverpflichtungserklärung der deutschen Wirtschaft, den Frauenanteil in FP zu erhöhen.</a:t>
            </a:r>
          </a:p>
        </p:txBody>
      </p:sp>
      <p:pic>
        <p:nvPicPr>
          <p:cNvPr id="16387"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idx="4294967295"/>
          </p:nvPr>
        </p:nvSpPr>
        <p:spPr>
          <a:xfrm>
            <a:off x="250825" y="274638"/>
            <a:ext cx="8642350" cy="1143000"/>
          </a:xfrm>
          <a:solidFill>
            <a:srgbClr val="99CC00"/>
          </a:solidFill>
        </p:spPr>
        <p:txBody>
          <a:bodyPr/>
          <a:lstStyle/>
          <a:p>
            <a:pPr eaLnBrk="1" hangingPunct="1"/>
            <a:r>
              <a:rPr lang="de-DE" sz="4000" smtClean="0"/>
              <a:t>Frauen führen – die Herausforderungen</a:t>
            </a:r>
          </a:p>
        </p:txBody>
      </p:sp>
      <p:sp>
        <p:nvSpPr>
          <p:cNvPr id="17410" name="Inhaltsplatzhalter 2"/>
          <p:cNvSpPr>
            <a:spLocks noGrp="1"/>
          </p:cNvSpPr>
          <p:nvPr>
            <p:ph idx="4294967295"/>
          </p:nvPr>
        </p:nvSpPr>
        <p:spPr>
          <a:xfrm>
            <a:off x="468313" y="1557338"/>
            <a:ext cx="8229600" cy="4525962"/>
          </a:xfrm>
        </p:spPr>
        <p:txBody>
          <a:bodyPr/>
          <a:lstStyle/>
          <a:p>
            <a:pPr eaLnBrk="1" hangingPunct="1"/>
            <a:r>
              <a:rPr lang="de-DE" sz="2400" smtClean="0"/>
              <a:t>Typische „Karrierekiller“ sind aus Sicht der weiblichen FK nicht das Problem…</a:t>
            </a:r>
          </a:p>
          <a:p>
            <a:pPr eaLnBrk="1" hangingPunct="1">
              <a:buFont typeface="Arial" charset="0"/>
              <a:buNone/>
            </a:pPr>
            <a:r>
              <a:rPr lang="de-DE" sz="2400" smtClean="0"/>
              <a:t>… sondern: </a:t>
            </a:r>
          </a:p>
          <a:p>
            <a:pPr eaLnBrk="1" hangingPunct="1"/>
            <a:r>
              <a:rPr lang="de-DE" sz="2400" smtClean="0"/>
              <a:t>deren Konstruktion zu Hindernissen,</a:t>
            </a:r>
          </a:p>
          <a:p>
            <a:pPr eaLnBrk="1" hangingPunct="1"/>
            <a:r>
              <a:rPr lang="de-DE" sz="2400" smtClean="0"/>
              <a:t>Horizontale und vertikale Segregation</a:t>
            </a:r>
          </a:p>
          <a:p>
            <a:pPr eaLnBrk="1" hangingPunct="1"/>
            <a:r>
              <a:rPr lang="de-DE" sz="2400" smtClean="0"/>
              <a:t>Führungsprototypen</a:t>
            </a:r>
          </a:p>
          <a:p>
            <a:pPr eaLnBrk="1" hangingPunct="1"/>
            <a:r>
              <a:rPr lang="de-DE" sz="2400" smtClean="0"/>
              <a:t>Eigengruppen- Favorisierung</a:t>
            </a:r>
          </a:p>
          <a:p>
            <a:pPr eaLnBrk="1" hangingPunct="1"/>
            <a:r>
              <a:rPr lang="de-DE" sz="2400" smtClean="0"/>
              <a:t>Majoritäten und Minoritäten</a:t>
            </a:r>
          </a:p>
          <a:p>
            <a:pPr eaLnBrk="1" hangingPunct="1"/>
            <a:r>
              <a:rPr lang="de-DE" sz="2400" smtClean="0"/>
              <a:t>Nicht formalisierte Auswahl von Top-Management / Vergütungskriterien</a:t>
            </a:r>
          </a:p>
          <a:p>
            <a:pPr eaLnBrk="1" hangingPunct="1"/>
            <a:r>
              <a:rPr lang="de-DE" sz="2400" smtClean="0"/>
              <a:t>Vorder- und Hinterbühne im Betrieb</a:t>
            </a:r>
          </a:p>
        </p:txBody>
      </p:sp>
      <p:pic>
        <p:nvPicPr>
          <p:cNvPr id="17411"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idx="4294967295"/>
          </p:nvPr>
        </p:nvSpPr>
        <p:spPr>
          <a:solidFill>
            <a:srgbClr val="99CC00"/>
          </a:solidFill>
        </p:spPr>
        <p:txBody>
          <a:bodyPr/>
          <a:lstStyle/>
          <a:p>
            <a:pPr eaLnBrk="1" hangingPunct="1"/>
            <a:r>
              <a:rPr lang="de-DE" sz="4000" smtClean="0"/>
              <a:t>Zwischenfazit</a:t>
            </a:r>
          </a:p>
        </p:txBody>
      </p:sp>
      <p:sp>
        <p:nvSpPr>
          <p:cNvPr id="18434" name="Inhaltsplatzhalter 2"/>
          <p:cNvSpPr>
            <a:spLocks noGrp="1"/>
          </p:cNvSpPr>
          <p:nvPr>
            <p:ph idx="4294967295"/>
          </p:nvPr>
        </p:nvSpPr>
        <p:spPr>
          <a:xfrm>
            <a:off x="468313" y="1916113"/>
            <a:ext cx="8229600" cy="4525962"/>
          </a:xfrm>
        </p:spPr>
        <p:txBody>
          <a:bodyPr/>
          <a:lstStyle/>
          <a:p>
            <a:pPr eaLnBrk="1" hangingPunct="1"/>
            <a:r>
              <a:rPr lang="de-DE" smtClean="0"/>
              <a:t>Krell, 2010: „Um nachhaltige Veränderungen zu bewirken, braucht es deshalb als Rahmen gesetzliche Vorgaben und auf betrieblicher Ebene flankierende Maßnahmen zur Erhöhung der Gleichstellungsmotivation und – Kompetenz“</a:t>
            </a:r>
          </a:p>
          <a:p>
            <a:pPr eaLnBrk="1" hangingPunct="1">
              <a:buFont typeface="Wingdings" pitchFamily="2" charset="2"/>
              <a:buChar char="Ø"/>
            </a:pPr>
            <a:r>
              <a:rPr lang="de-DE" smtClean="0"/>
              <a:t>Also struktureller Rahmen </a:t>
            </a:r>
            <a:r>
              <a:rPr lang="de-DE" i="1" smtClean="0"/>
              <a:t>und </a:t>
            </a:r>
            <a:r>
              <a:rPr lang="de-DE" smtClean="0"/>
              <a:t>Arbeit an der Unternehmenskultur</a:t>
            </a:r>
          </a:p>
          <a:p>
            <a:pPr eaLnBrk="1" hangingPunct="1"/>
            <a:endParaRPr lang="de-DE" smtClean="0"/>
          </a:p>
        </p:txBody>
      </p:sp>
      <p:pic>
        <p:nvPicPr>
          <p:cNvPr id="18435"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a:solidFill>
            <a:srgbClr val="99CC00"/>
          </a:solidFill>
        </p:spPr>
        <p:txBody>
          <a:bodyPr/>
          <a:lstStyle/>
          <a:p>
            <a:pPr eaLnBrk="1" hangingPunct="1"/>
            <a:r>
              <a:rPr lang="de-DE" smtClean="0"/>
              <a:t>Demografischer Wandel und Unternehmenskultur</a:t>
            </a:r>
          </a:p>
        </p:txBody>
      </p:sp>
      <p:sp>
        <p:nvSpPr>
          <p:cNvPr id="3" name="Inhaltsplatzhalt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de-DE" dirty="0" smtClean="0"/>
              <a:t>Muster gemeinsamer Grundprämissen, das die Gruppe der Unternehmensangehörigen bei der Bewältigung von Problemen externer Anpassung und interner Integration gelernt hat und das als bewährt und bindend gilt. Neuen Mitgliedern wird dies als konkreter Problemlöseansatz weiter gegeben (Anlehnung an Schein, 1995).</a:t>
            </a:r>
          </a:p>
          <a:p>
            <a:pPr eaLnBrk="1" fontAlgn="auto" hangingPunct="1">
              <a:spcAft>
                <a:spcPts val="0"/>
              </a:spcAft>
              <a:buFont typeface="Arial" pitchFamily="34" charset="0"/>
              <a:buChar char="•"/>
              <a:defRPr/>
            </a:pPr>
            <a:r>
              <a:rPr lang="de-DE" i="1" dirty="0" smtClean="0"/>
              <a:t>„So machen wir das hier“ </a:t>
            </a:r>
            <a:r>
              <a:rPr lang="de-DE" dirty="0" smtClean="0"/>
              <a:t>(Bright/Parkin, 1997)</a:t>
            </a:r>
          </a:p>
        </p:txBody>
      </p:sp>
      <p:pic>
        <p:nvPicPr>
          <p:cNvPr id="19459"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a:solidFill>
            <a:srgbClr val="99CC00"/>
          </a:solidFill>
        </p:spPr>
        <p:txBody>
          <a:bodyPr/>
          <a:lstStyle/>
          <a:p>
            <a:pPr eaLnBrk="1" hangingPunct="1"/>
            <a:r>
              <a:rPr lang="de-DE" smtClean="0"/>
              <a:t>„gender culture“</a:t>
            </a:r>
          </a:p>
        </p:txBody>
      </p:sp>
      <p:sp>
        <p:nvSpPr>
          <p:cNvPr id="20482" name="Inhaltsplatzhalter 2"/>
          <p:cNvSpPr>
            <a:spLocks noGrp="1"/>
          </p:cNvSpPr>
          <p:nvPr>
            <p:ph idx="1"/>
          </p:nvPr>
        </p:nvSpPr>
        <p:spPr/>
        <p:txBody>
          <a:bodyPr/>
          <a:lstStyle/>
          <a:p>
            <a:pPr eaLnBrk="1" hangingPunct="1"/>
            <a:r>
              <a:rPr lang="de-DE" smtClean="0"/>
              <a:t>Maddock/Parkin: Kultur in der unterschiedlichen Behandlung der Geschlechter im Unternehmen</a:t>
            </a:r>
          </a:p>
          <a:p>
            <a:pPr eaLnBrk="1" hangingPunct="1"/>
            <a:r>
              <a:rPr lang="de-DE" smtClean="0"/>
              <a:t>Wird vor allem von männlichen Führungskräften weiter gegeben…</a:t>
            </a:r>
          </a:p>
          <a:p>
            <a:pPr eaLnBrk="1" hangingPunct="1"/>
            <a:r>
              <a:rPr lang="de-DE" smtClean="0"/>
              <a:t>… und von Frauen stärker wahrgenommen</a:t>
            </a:r>
          </a:p>
          <a:p>
            <a:pPr eaLnBrk="1" hangingPunct="1"/>
            <a:r>
              <a:rPr lang="de-DE" smtClean="0"/>
              <a:t>Vor allem Einschränkung „weiblichen“ Verhaltens und „weiblicher“ Ausdrucksweisen</a:t>
            </a:r>
          </a:p>
        </p:txBody>
      </p:sp>
      <p:pic>
        <p:nvPicPr>
          <p:cNvPr id="20483"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a:solidFill>
            <a:srgbClr val="99CC00"/>
          </a:solidFill>
        </p:spPr>
        <p:txBody>
          <a:bodyPr/>
          <a:lstStyle/>
          <a:p>
            <a:pPr eaLnBrk="1" hangingPunct="1"/>
            <a:r>
              <a:rPr lang="de-DE" smtClean="0"/>
              <a:t>These:</a:t>
            </a:r>
          </a:p>
        </p:txBody>
      </p:sp>
      <p:sp>
        <p:nvSpPr>
          <p:cNvPr id="21506" name="Inhaltsplatzhalter 2"/>
          <p:cNvSpPr>
            <a:spLocks noGrp="1"/>
          </p:cNvSpPr>
          <p:nvPr>
            <p:ph idx="1"/>
          </p:nvPr>
        </p:nvSpPr>
        <p:spPr/>
        <p:txBody>
          <a:bodyPr/>
          <a:lstStyle/>
          <a:p>
            <a:pPr algn="ctr" eaLnBrk="1" hangingPunct="1">
              <a:buFont typeface="Arial" charset="0"/>
              <a:buNone/>
            </a:pPr>
            <a:endParaRPr lang="de-DE" smtClean="0"/>
          </a:p>
          <a:p>
            <a:pPr algn="ctr" eaLnBrk="1" hangingPunct="1">
              <a:buFont typeface="Arial" charset="0"/>
              <a:buNone/>
            </a:pPr>
            <a:r>
              <a:rPr lang="de-DE" smtClean="0"/>
              <a:t>Ohne einen Wandel der Unternehmenskultur keine Erhöhung des Anteils weiblicher Fach- und Führungskräfte. Bei beiden Herangehensweisen muss Unternehmenskultur mit gedacht und mit gewandelt werden.</a:t>
            </a:r>
          </a:p>
        </p:txBody>
      </p:sp>
      <p:pic>
        <p:nvPicPr>
          <p:cNvPr id="21507" name="Picture 12"/>
          <p:cNvPicPr>
            <a:picLocks noChangeAspect="1" noChangeArrowheads="1"/>
          </p:cNvPicPr>
          <p:nvPr/>
        </p:nvPicPr>
        <p:blipFill>
          <a:blip r:embed="rId2"/>
          <a:srcRect/>
          <a:stretch>
            <a:fillRect/>
          </a:stretch>
        </p:blipFill>
        <p:spPr bwMode="auto">
          <a:xfrm>
            <a:off x="5795963" y="6308725"/>
            <a:ext cx="3348037" cy="54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365</Words>
  <Application>Microsoft Office PowerPoint</Application>
  <PresentationFormat>Bildschirmpräsentation (4:3)</PresentationFormat>
  <Paragraphs>57</Paragraphs>
  <Slides>10</Slides>
  <Notes>0</Notes>
  <HiddenSlides>0</HiddenSlides>
  <MMClips>0</MMClips>
  <ScaleCrop>false</ScaleCrop>
  <HeadingPairs>
    <vt:vector size="6" baseType="variant">
      <vt:variant>
        <vt:lpstr>Verwendete Schriftarten</vt:lpstr>
      </vt:variant>
      <vt:variant>
        <vt:i4>3</vt:i4>
      </vt:variant>
      <vt:variant>
        <vt:lpstr>Entwurfsvorlage</vt:lpstr>
      </vt:variant>
      <vt:variant>
        <vt:i4>1</vt:i4>
      </vt:variant>
      <vt:variant>
        <vt:lpstr>Folientitel</vt:lpstr>
      </vt:variant>
      <vt:variant>
        <vt:i4>10</vt:i4>
      </vt:variant>
    </vt:vector>
  </HeadingPairs>
  <TitlesOfParts>
    <vt:vector size="14" baseType="lpstr">
      <vt:lpstr>Arial</vt:lpstr>
      <vt:lpstr>Calibri</vt:lpstr>
      <vt:lpstr>Wingdings</vt:lpstr>
      <vt:lpstr>Larissa-Design</vt:lpstr>
      <vt:lpstr>Frauen in Führungspositionen als Teil demografiefester Personalstrategien</vt:lpstr>
      <vt:lpstr>Das Netzwerk demografische Entwicklung und betriebliche Antworten</vt:lpstr>
      <vt:lpstr>Frauen führen und demografischer Wandel?</vt:lpstr>
      <vt:lpstr>Frauen führen – die Situation</vt:lpstr>
      <vt:lpstr>Frauen führen – die Herausforderungen</vt:lpstr>
      <vt:lpstr>Zwischenfazit</vt:lpstr>
      <vt:lpstr>Demografischer Wandel und Unternehmenskultur</vt:lpstr>
      <vt:lpstr>„gender culture“</vt:lpstr>
      <vt:lpstr>These:</vt:lpstr>
      <vt:lpstr>Fragen für heute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Frauen in Führungspositionen als Teil demografiefester Personalstrategien</dc:title>
  <dc:creator>dagmarbor</dc:creator>
  <cp:lastModifiedBy>orchers</cp:lastModifiedBy>
  <cp:revision>8</cp:revision>
  <dcterms:created xsi:type="dcterms:W3CDTF">2012-05-25T09:01:39Z</dcterms:created>
  <dcterms:modified xsi:type="dcterms:W3CDTF">2012-06-26T11:09:28Z</dcterms:modified>
</cp:coreProperties>
</file>