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4" r:id="rId2"/>
    <p:sldId id="288" r:id="rId3"/>
    <p:sldId id="269" r:id="rId4"/>
    <p:sldId id="271" r:id="rId5"/>
    <p:sldId id="282" r:id="rId6"/>
    <p:sldId id="279" r:id="rId7"/>
    <p:sldId id="272" r:id="rId8"/>
    <p:sldId id="283" r:id="rId9"/>
    <p:sldId id="284" r:id="rId10"/>
    <p:sldId id="265" r:id="rId11"/>
    <p:sldId id="274" r:id="rId12"/>
    <p:sldId id="278" r:id="rId13"/>
    <p:sldId id="287" r:id="rId14"/>
    <p:sldId id="275" r:id="rId15"/>
    <p:sldId id="286" r:id="rId16"/>
    <p:sldId id="285" r:id="rId17"/>
    <p:sldId id="280" r:id="rId18"/>
    <p:sldId id="289" r:id="rId19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4F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2" autoAdjust="0"/>
  </p:normalViewPr>
  <p:slideViewPr>
    <p:cSldViewPr>
      <p:cViewPr varScale="1">
        <p:scale>
          <a:sx n="72" d="100"/>
          <a:sy n="72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WiechmB\Documents\Unternehmensberatung\Gesundheitsmanagement\BKK_2-6_Kap.2_Zunahme_psychischer_Stoerungen_seit_199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Zunahme der psychischen Störungen
(Arbeitsunfähigkeitstage)</a:t>
            </a:r>
          </a:p>
        </c:rich>
      </c:tx>
      <c:layout>
        <c:manualLayout>
          <c:xMode val="edge"/>
          <c:yMode val="edge"/>
          <c:x val="0.26409186351706038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895470383275286"/>
          <c:y val="0.17796610169491545"/>
          <c:w val="0.73867595818815524"/>
          <c:h val="0.66384180790960634"/>
        </c:manualLayout>
      </c:layout>
      <c:lineChart>
        <c:grouping val="standard"/>
        <c:varyColors val="0"/>
        <c:ser>
          <c:idx val="0"/>
          <c:order val="0"/>
          <c:tx>
            <c:strRef>
              <c:f>Quelldaten!$B$6</c:f>
              <c:strCache>
                <c:ptCount val="1"/>
                <c:pt idx="0">
                  <c:v> Männer</c:v>
                </c:pt>
              </c:strCache>
            </c:strRef>
          </c:tx>
          <c:spPr>
            <a:ln w="38100">
              <a:solidFill>
                <a:srgbClr val="993300"/>
              </a:solidFill>
              <a:prstDash val="solid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4"/>
              <c:delete val="1"/>
            </c:dLbl>
            <c:dLbl>
              <c:idx val="16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9933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Quelldaten!$A$7:$A$24</c:f>
              <c:strCach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strCache>
            </c:strRef>
          </c:cat>
          <c:val>
            <c:numRef>
              <c:f>Quelldaten!$B$7:$B$24</c:f>
              <c:numCache>
                <c:formatCode>0</c:formatCode>
                <c:ptCount val="18"/>
                <c:pt idx="0">
                  <c:v>702.6</c:v>
                </c:pt>
                <c:pt idx="1">
                  <c:v>732.69999999999993</c:v>
                </c:pt>
                <c:pt idx="2">
                  <c:v>722.09999999999991</c:v>
                </c:pt>
                <c:pt idx="3">
                  <c:v>723</c:v>
                </c:pt>
                <c:pt idx="4">
                  <c:v>674</c:v>
                </c:pt>
                <c:pt idx="5">
                  <c:v>718</c:v>
                </c:pt>
                <c:pt idx="6">
                  <c:v>712</c:v>
                </c:pt>
                <c:pt idx="7">
                  <c:v>742</c:v>
                </c:pt>
                <c:pt idx="8">
                  <c:v>763</c:v>
                </c:pt>
                <c:pt idx="9">
                  <c:v>792</c:v>
                </c:pt>
                <c:pt idx="10">
                  <c:v>839</c:v>
                </c:pt>
                <c:pt idx="11">
                  <c:v>869</c:v>
                </c:pt>
                <c:pt idx="12">
                  <c:v>863</c:v>
                </c:pt>
                <c:pt idx="13">
                  <c:v>903</c:v>
                </c:pt>
                <c:pt idx="14">
                  <c:v>1001</c:v>
                </c:pt>
                <c:pt idx="15">
                  <c:v>1121</c:v>
                </c:pt>
                <c:pt idx="16">
                  <c:v>1336</c:v>
                </c:pt>
                <c:pt idx="17">
                  <c:v>1556.55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Quelldaten!$C$6</c:f>
              <c:strCache>
                <c:ptCount val="1"/>
                <c:pt idx="0">
                  <c:v>Gesamt</c:v>
                </c:pt>
              </c:strCache>
            </c:strRef>
          </c:tx>
          <c:spPr>
            <a:ln w="38100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Quelldaten!$A$7:$A$24</c:f>
              <c:strCach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strCache>
            </c:strRef>
          </c:cat>
          <c:val>
            <c:numRef>
              <c:f>Quelldaten!$C$7:$C$24</c:f>
              <c:numCache>
                <c:formatCode>0</c:formatCode>
                <c:ptCount val="18"/>
                <c:pt idx="0">
                  <c:v>886.80000000000007</c:v>
                </c:pt>
                <c:pt idx="1">
                  <c:v>925.40000000000009</c:v>
                </c:pt>
                <c:pt idx="2">
                  <c:v>931.3</c:v>
                </c:pt>
                <c:pt idx="3">
                  <c:v>893</c:v>
                </c:pt>
                <c:pt idx="4">
                  <c:v>808</c:v>
                </c:pt>
                <c:pt idx="5">
                  <c:v>862</c:v>
                </c:pt>
                <c:pt idx="6">
                  <c:v>881</c:v>
                </c:pt>
                <c:pt idx="7">
                  <c:v>946</c:v>
                </c:pt>
                <c:pt idx="8">
                  <c:v>999</c:v>
                </c:pt>
                <c:pt idx="9">
                  <c:v>1022</c:v>
                </c:pt>
                <c:pt idx="10">
                  <c:v>1088</c:v>
                </c:pt>
                <c:pt idx="11">
                  <c:v>1113</c:v>
                </c:pt>
                <c:pt idx="12">
                  <c:v>1127</c:v>
                </c:pt>
                <c:pt idx="13">
                  <c:v>1202</c:v>
                </c:pt>
                <c:pt idx="14">
                  <c:v>1359</c:v>
                </c:pt>
                <c:pt idx="15">
                  <c:v>1504</c:v>
                </c:pt>
                <c:pt idx="16">
                  <c:v>1750</c:v>
                </c:pt>
                <c:pt idx="17">
                  <c:v>2023.6899999999998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Quelldaten!$D$6</c:f>
              <c:strCache>
                <c:ptCount val="1"/>
                <c:pt idx="0">
                  <c:v> Frauen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4"/>
              <c:delete val="1"/>
            </c:dLbl>
            <c:dLbl>
              <c:idx val="16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CC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Quelldaten!$A$7:$A$24</c:f>
              <c:strCach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strCache>
            </c:strRef>
          </c:cat>
          <c:val>
            <c:numRef>
              <c:f>Quelldaten!$D$7:$D$24</c:f>
              <c:numCache>
                <c:formatCode>0</c:formatCode>
                <c:ptCount val="18"/>
                <c:pt idx="0">
                  <c:v>1314.1999999999998</c:v>
                </c:pt>
                <c:pt idx="1">
                  <c:v>1369.5</c:v>
                </c:pt>
                <c:pt idx="2">
                  <c:v>1404.1</c:v>
                </c:pt>
                <c:pt idx="3">
                  <c:v>1251</c:v>
                </c:pt>
                <c:pt idx="4">
                  <c:v>1074</c:v>
                </c:pt>
                <c:pt idx="5">
                  <c:v>1116</c:v>
                </c:pt>
                <c:pt idx="6">
                  <c:v>1152</c:v>
                </c:pt>
                <c:pt idx="7">
                  <c:v>1242</c:v>
                </c:pt>
                <c:pt idx="8">
                  <c:v>1328</c:v>
                </c:pt>
                <c:pt idx="9">
                  <c:v>1327</c:v>
                </c:pt>
                <c:pt idx="10">
                  <c:v>1414</c:v>
                </c:pt>
                <c:pt idx="11">
                  <c:v>1434</c:v>
                </c:pt>
                <c:pt idx="12">
                  <c:v>1470</c:v>
                </c:pt>
                <c:pt idx="13">
                  <c:v>1589</c:v>
                </c:pt>
                <c:pt idx="14">
                  <c:v>1805</c:v>
                </c:pt>
                <c:pt idx="15">
                  <c:v>2000</c:v>
                </c:pt>
                <c:pt idx="16">
                  <c:v>2279</c:v>
                </c:pt>
                <c:pt idx="17">
                  <c:v>2618.0100000000002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09248"/>
        <c:axId val="78679424"/>
      </c:lineChart>
      <c:catAx>
        <c:axId val="8030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78679424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78679424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0309248"/>
        <c:crosses val="autoZero"/>
        <c:crossBetween val="between"/>
      </c:valAx>
      <c:spPr>
        <a:noFill/>
        <a:ln w="12700">
          <a:solidFill>
            <a:srgbClr val="808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6666666666666725"/>
          <c:y val="0.93243243243243268"/>
          <c:w val="0.30833333333333335"/>
          <c:h val="3.716216216216222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0.02125</cdr:x>
      <cdr:y>0.9275</cdr:y>
    </cdr:from>
    <cdr:to>
      <cdr:x>0.315</cdr:x>
      <cdr:y>1</cdr:y>
    </cdr:to>
    <cdr:sp macro="" textlink="">
      <cdr:nvSpPr>
        <cdr:cNvPr id="1025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4878" y="4197830"/>
          <a:ext cx="2417409" cy="328132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square" lIns="36576" tIns="22860" rIns="0" bIns="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je 1.000 Mitglieder ohne Rentner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0.224</cdr:x>
      <cdr:y>0.04925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571773" cy="2476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000" b="1" i="0" u="none" strike="noStrike" baseline="0">
              <a:solidFill>
                <a:srgbClr val="000000"/>
              </a:solidFill>
              <a:latin typeface="Arial"/>
              <a:cs typeface="Arial"/>
            </a:rPr>
            <a:t>Diagramm 2.6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4E6147E-5978-4267-B3BD-09FADFED4069}" type="datetimeFigureOut">
              <a:rPr lang="de-DE" smtClean="0"/>
              <a:pPr/>
              <a:t>04.06.2013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4"/>
            <a:ext cx="2971800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CA533240-4FEC-467E-84F6-18E6B7D50C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60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5"/>
          </a:xfrm>
          <a:prstGeom prst="rect">
            <a:avLst/>
          </a:prstGeom>
        </p:spPr>
        <p:txBody>
          <a:bodyPr vert="horz" lIns="96011" tIns="48006" rIns="96011" bIns="4800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5"/>
          </a:xfrm>
          <a:prstGeom prst="rect">
            <a:avLst/>
          </a:prstGeom>
        </p:spPr>
        <p:txBody>
          <a:bodyPr vert="horz" lIns="96011" tIns="48006" rIns="96011" bIns="48006" rtlCol="0"/>
          <a:lstStyle>
            <a:lvl1pPr algn="r">
              <a:defRPr sz="1300"/>
            </a:lvl1pPr>
          </a:lstStyle>
          <a:p>
            <a:fld id="{6CBAEB81-6BB1-4372-9BF0-00FC6DAA1361}" type="datetimeFigureOut">
              <a:rPr lang="de-DE" smtClean="0"/>
              <a:pPr/>
              <a:t>04.06.2013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1" tIns="48006" rIns="96011" bIns="4800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6011" tIns="48006" rIns="96011" bIns="4800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7285"/>
          </a:xfrm>
          <a:prstGeom prst="rect">
            <a:avLst/>
          </a:prstGeom>
        </p:spPr>
        <p:txBody>
          <a:bodyPr vert="horz" lIns="96011" tIns="48006" rIns="96011" bIns="4800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5"/>
          </a:xfrm>
          <a:prstGeom prst="rect">
            <a:avLst/>
          </a:prstGeom>
        </p:spPr>
        <p:txBody>
          <a:bodyPr vert="horz" lIns="96011" tIns="48006" rIns="96011" bIns="48006" rtlCol="0" anchor="b"/>
          <a:lstStyle>
            <a:lvl1pPr algn="r">
              <a:defRPr sz="1300"/>
            </a:lvl1pPr>
          </a:lstStyle>
          <a:p>
            <a:fld id="{FF9A1FA4-BB84-4BF5-8979-F73EB5AA4B7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0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6AD9D-A8B8-4E8A-9F8A-EF5280B424F3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B592B-0746-439F-BE05-30F0693A5EB3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63315-BA6F-4B30-A214-32A059A92024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3650" y="-330200"/>
            <a:ext cx="6396038" cy="21034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800101" y="1433513"/>
            <a:ext cx="3978275" cy="49657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30775" y="1433513"/>
            <a:ext cx="3979863" cy="4965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6C2C2-93B7-4640-BDE0-A8DD05A89F38}" type="datetime1">
              <a:rPr lang="de-DE" smtClean="0"/>
              <a:pPr>
                <a:defRPr/>
              </a:pPr>
              <a:t>04.06.2013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C0F6-5C84-4879-AC32-1F49D1B42D1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5F326-8049-47D5-BC95-F55ED7E2C11D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29C6-0844-4F24-BB7B-ED327AD027D8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0E6B4-1758-4783-ACDE-91E3598182FE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D19F-691B-4286-870B-B9C474F65390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D164B-0ECD-489E-AB07-8313C0320605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FF586-BE48-4303-BAF9-14275623F7B8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A9B3E6-7BE9-4BFB-9CAF-5E8CAAD68AF5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EBCCC1-B278-4D8F-B506-52F0AB85DFD3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1DAE04-52C3-43D5-A13B-43B38F484856}" type="datetime1">
              <a:rPr lang="de-DE" smtClean="0"/>
              <a:pPr/>
              <a:t>04.06.2013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Unternehmensberatung Dr. Wiechmann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D28D13-EA05-4D70-9A2E-6C68E3FE53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8280920" cy="3816424"/>
          </a:xfrm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de-DE" sz="4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4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de-DE" sz="4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  <a:t>Wertschätzende Unternehmenskultur und Gesundheitsmanagement zusammen entwickeln.</a:t>
            </a:r>
            <a:b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  <a:t>Wie kann das aussehen?</a:t>
            </a:r>
            <a:b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2800" dirty="0" smtClean="0">
                <a:effectLst/>
                <a:latin typeface="Arial" pitchFamily="34" charset="0"/>
                <a:cs typeface="Arial" pitchFamily="34" charset="0"/>
              </a:rPr>
              <a:t>Fachtagung </a:t>
            </a:r>
            <a:r>
              <a:rPr lang="de-DE" sz="2800" smtClean="0">
                <a:effectLst/>
                <a:latin typeface="Arial" pitchFamily="34" charset="0"/>
                <a:cs typeface="Arial" pitchFamily="34" charset="0"/>
              </a:rPr>
              <a:t>am 5.Juni 2013</a:t>
            </a:r>
            <a:endParaRPr lang="de-DE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558608" cy="590223"/>
          </a:xfrm>
        </p:spPr>
        <p:txBody>
          <a:bodyPr>
            <a:normAutofit/>
          </a:bodyPr>
          <a:lstStyle/>
          <a:p>
            <a:pPr algn="l"/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5364088" y="6407944"/>
            <a:ext cx="2592288" cy="365125"/>
          </a:xfrm>
        </p:spPr>
        <p:txBody>
          <a:bodyPr/>
          <a:lstStyle/>
          <a:p>
            <a:r>
              <a:rPr lang="de-DE" dirty="0" smtClean="0"/>
              <a:t>Quelle: BKK Gesundheitsreport 2012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800" dirty="0" smtClean="0">
                <a:effectLst/>
                <a:latin typeface="Arial" pitchFamily="34" charset="0"/>
                <a:cs typeface="Arial" pitchFamily="34" charset="0"/>
              </a:rPr>
              <a:t>AU-Tage je 1.000 beschäftigte Pflichtmitglieder</a:t>
            </a:r>
            <a:br>
              <a:rPr lang="de-DE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de-DE" sz="2200" dirty="0" smtClean="0">
                <a:effectLst/>
                <a:latin typeface="Arial" pitchFamily="34" charset="0"/>
                <a:cs typeface="Arial" pitchFamily="34" charset="0"/>
              </a:rPr>
              <a:t>- Anteil psychischer Störungen mehr als verdoppelt seit 2000 -</a:t>
            </a:r>
            <a:endParaRPr lang="de-DE" sz="2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Analyse von  Arbeitssituation / Arbeitsplätzen / Arbeitsabläufen  bzgl. psychischer Belastungen</a:t>
            </a:r>
          </a:p>
          <a:p>
            <a:pPr lvl="2">
              <a:buFont typeface="Wingdings" pitchFamily="2" charset="2"/>
              <a:buChar char="Ø"/>
            </a:pP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nicht Analyse von Personen !</a:t>
            </a: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Methodengestützte Vorgehensweise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Beteiligung der Mitarbeiterinnen und Mitarbeiter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Reflexion im Team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Externe Hilfe dringend empfohlen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Maßnahmenplan: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FüKra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in Verantwortung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Genehmigung / Kontrolle durch Geschäftsführung</a:t>
            </a:r>
          </a:p>
          <a:p>
            <a:pPr>
              <a:buFont typeface="Wingdings" pitchFamily="2" charset="2"/>
              <a:buChar char="Ø"/>
            </a:pP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Kontinuierlicher Verbesserungsprozess für Arbeitsabläufe und Arbeitsorganisation</a:t>
            </a:r>
          </a:p>
          <a:p>
            <a:pPr>
              <a:buNone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Psychische Belastungsanalyse</a:t>
            </a:r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980214" cy="1166912"/>
          </a:xfrm>
        </p:spPr>
        <p:txBody>
          <a:bodyPr/>
          <a:lstStyle/>
          <a:p>
            <a:r>
              <a:rPr lang="de-DE" sz="3600" dirty="0" smtClean="0">
                <a:effectLst/>
                <a:latin typeface="Arial" pitchFamily="34" charset="0"/>
                <a:cs typeface="Arial" pitchFamily="34" charset="0"/>
              </a:rPr>
              <a:t>Eigene Praxis</a:t>
            </a:r>
            <a:endParaRPr lang="de-DE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1560" y="1433513"/>
            <a:ext cx="8299079" cy="4965700"/>
          </a:xfrm>
        </p:spPr>
        <p:txBody>
          <a:bodyPr/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Analysen seit 2002 durchgeführt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Knapp 400 MA erfasst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SPA = Screening Psychischer Arbeitsbelastungen (Uni Potsdam) als ein mögliches Verfahren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Mitarbeiterbeteiligung / Transparenz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Sehr gutes Aufwand-/Nutzenverhältnis</a:t>
            </a:r>
          </a:p>
          <a:p>
            <a:pPr lvl="1"/>
            <a:r>
              <a:rPr lang="de-DE" dirty="0" err="1" smtClean="0"/>
              <a:t>Bspl</a:t>
            </a:r>
            <a:r>
              <a:rPr lang="de-DE" dirty="0" smtClean="0"/>
              <a:t>. Konfektionierung (80 MA)</a:t>
            </a:r>
          </a:p>
          <a:p>
            <a:pPr lvl="2"/>
            <a:r>
              <a:rPr lang="de-DE" dirty="0" smtClean="0"/>
              <a:t>Aufwand  ca. 16.000 €</a:t>
            </a:r>
          </a:p>
          <a:p>
            <a:pPr lvl="2"/>
            <a:r>
              <a:rPr lang="de-DE" dirty="0" smtClean="0"/>
              <a:t>Ersparnis ca. 40.000 €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62C45C1-2CF7-449E-99F7-61E3453B4E73}" type="datetime1">
              <a:rPr lang="de-DE" smtClean="0"/>
              <a:pPr>
                <a:defRPr/>
              </a:pPr>
              <a:t>04.06.2013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A9EBC0F6-5C84-4879-AC32-1F49D1B42D1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978272"/>
          </a:xfrm>
        </p:spPr>
        <p:txBody>
          <a:bodyPr>
            <a:normAutofit/>
          </a:bodyPr>
          <a:lstStyle/>
          <a:p>
            <a:r>
              <a:rPr lang="de-DE" sz="2800" dirty="0" smtClean="0">
                <a:effectLst/>
                <a:latin typeface="Arial" pitchFamily="34" charset="0"/>
                <a:cs typeface="Arial" pitchFamily="34" charset="0"/>
              </a:rPr>
              <a:t>Führungskräfte beeinflussen Gesundheit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800" dirty="0" smtClean="0">
                <a:latin typeface="Arial" pitchFamily="34" charset="0"/>
                <a:cs typeface="Arial" pitchFamily="34" charset="0"/>
              </a:rPr>
            </a:br>
            <a:r>
              <a:rPr lang="de-DE" sz="1400" dirty="0" smtClean="0">
                <a:latin typeface="Arial" pitchFamily="34" charset="0"/>
                <a:cs typeface="Arial" pitchFamily="34" charset="0"/>
              </a:rPr>
              <a:t> Quelle:  Stressreport 2012 , Bundesanstalt für Arbeitsschutz und Arbeitsmedizin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416824" cy="473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Gesundheitsmanagement als Führungsaufgabe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Teil der operativen Arbeit</a:t>
            </a:r>
          </a:p>
          <a:p>
            <a:pPr lvl="1"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Gegenstand der Managementsitzungen</a:t>
            </a:r>
          </a:p>
          <a:p>
            <a:pPr lvl="1"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Kennzahlen gestützt</a:t>
            </a:r>
          </a:p>
          <a:p>
            <a:pPr lvl="1"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Eingebettet in Zielvereinbarungen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Vorbildfunktion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Strategische Elemente</a:t>
            </a:r>
          </a:p>
          <a:p>
            <a:pPr lvl="1"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Kostensenkung</a:t>
            </a:r>
          </a:p>
          <a:p>
            <a:pPr lvl="1"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Bewältigung des demografischen Wandels</a:t>
            </a:r>
          </a:p>
          <a:p>
            <a:pPr lvl="1"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Attraktiver Arbeitgeber</a:t>
            </a:r>
          </a:p>
          <a:p>
            <a:pPr>
              <a:buFont typeface="Wingdings" pitchFamily="2" charset="2"/>
              <a:buChar char="Ø"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Führungsaufgabe</a:t>
            </a:r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Unternehmenskultur wird stark geprägt durch Führungsverhalten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Management und Führungskräfte ‘personifizieren‘ das Unternehmen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Klare Ziele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Wille zur Veränderung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Brückenfunktion der Führung </a:t>
            </a:r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Positive Wechselwirkung stärkt Verbesserungsprozess</a:t>
            </a:r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39552" y="2420888"/>
          <a:ext cx="8229600" cy="2225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6"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2400" dirty="0" smtClean="0">
                          <a:solidFill>
                            <a:schemeClr val="bg1"/>
                          </a:solidFill>
                        </a:rPr>
                        <a:t>Betriebliches</a:t>
                      </a:r>
                    </a:p>
                    <a:p>
                      <a:r>
                        <a:rPr lang="de-DE" sz="2400" dirty="0" smtClean="0">
                          <a:solidFill>
                            <a:schemeClr val="bg1"/>
                          </a:solidFill>
                        </a:rPr>
                        <a:t>Gesundheits-</a:t>
                      </a:r>
                      <a:r>
                        <a:rPr lang="de-DE" sz="2400" dirty="0" err="1" smtClean="0">
                          <a:solidFill>
                            <a:schemeClr val="bg1"/>
                          </a:solidFill>
                        </a:rPr>
                        <a:t>management</a:t>
                      </a:r>
                      <a:endParaRPr lang="de-DE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  <a:endParaRPr lang="de-DE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de-DE" sz="2400" dirty="0" smtClean="0"/>
                    </a:p>
                    <a:p>
                      <a:endParaRPr lang="de-DE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2400" dirty="0" smtClean="0">
                          <a:solidFill>
                            <a:schemeClr val="bg1"/>
                          </a:solidFill>
                        </a:rPr>
                        <a:t>Unternehmens-</a:t>
                      </a:r>
                    </a:p>
                    <a:p>
                      <a:r>
                        <a:rPr lang="de-DE" sz="2400" dirty="0" err="1" smtClean="0">
                          <a:solidFill>
                            <a:schemeClr val="bg1"/>
                          </a:solidFill>
                        </a:rPr>
                        <a:t>kultur</a:t>
                      </a:r>
                      <a:endParaRPr lang="de-DE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Kommunikation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Beteiligung</a:t>
                      </a:r>
                      <a:endParaRPr lang="de-DE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Transparenz</a:t>
                      </a:r>
                      <a:endParaRPr lang="de-DE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Nachhaltigkeit</a:t>
                      </a:r>
                      <a:endParaRPr lang="de-DE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Wertschätzung</a:t>
                      </a:r>
                      <a:endParaRPr lang="de-DE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	Erfolgreiches BGM unterstützt eine wert-schätzende  Unternehmenskultur bei den Zielen</a:t>
            </a:r>
          </a:p>
          <a:p>
            <a:pPr>
              <a:buNone/>
            </a:pP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Stärkung der Wettbewerbsfähigkeit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Hohe Mitarbeiterzufriedenheit und Motivation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Geringe Personalfluktuation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Bessere Kunden-/ Lieferantenbindung</a:t>
            </a:r>
          </a:p>
          <a:p>
            <a:pPr>
              <a:buNone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bei einem</a:t>
            </a:r>
          </a:p>
          <a:p>
            <a:pPr>
              <a:buFont typeface="Arial" pitchFamily="34" charset="0"/>
              <a:buChar char="•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Aufwand zu Nutzenverhältnis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DE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1:3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*1	IGA : I-Punkt 21 /  Handelsblatt 25.6.2010 /  eigene Erfahrungen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Klassische </a:t>
            </a:r>
            <a:r>
              <a:rPr lang="de-DE" dirty="0" err="1" smtClean="0">
                <a:effectLst/>
                <a:latin typeface="Arial" pitchFamily="34" charset="0"/>
                <a:cs typeface="Arial" pitchFamily="34" charset="0"/>
              </a:rPr>
              <a:t>win</a:t>
            </a:r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de-DE" dirty="0" err="1" smtClean="0">
                <a:effectLst/>
                <a:latin typeface="Arial" pitchFamily="34" charset="0"/>
                <a:cs typeface="Arial" pitchFamily="34" charset="0"/>
              </a:rPr>
              <a:t>win</a:t>
            </a:r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-Situation</a:t>
            </a:r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sz="3900" b="1" dirty="0" smtClean="0">
                <a:latin typeface="Arial" pitchFamily="34" charset="0"/>
                <a:cs typeface="Arial" pitchFamily="34" charset="0"/>
              </a:rPr>
              <a:t>Vielen Dank für Ihre Aufmerksamkeit !</a:t>
            </a:r>
          </a:p>
          <a:p>
            <a:pPr>
              <a:buNone/>
            </a:pP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b="1" u="sng" dirty="0" smtClean="0">
                <a:latin typeface="Arial" pitchFamily="34" charset="0"/>
                <a:cs typeface="Arial" pitchFamily="34" charset="0"/>
              </a:rPr>
              <a:t>Passend zum Thema: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	Neues ESF Förderprogramm für KMU “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unternehmensWert:Mensch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“ mit einer 80%-Förderung</a:t>
            </a:r>
          </a:p>
          <a:p>
            <a:pPr>
              <a:buNone/>
            </a:pP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	Kontakt: Dr. Bodo Wiechmann  		beratung@dr-wiechmann.com</a:t>
            </a:r>
          </a:p>
          <a:p>
            <a:pPr>
              <a:buNone/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Agenda:</a:t>
            </a:r>
          </a:p>
          <a:p>
            <a:pPr>
              <a:buNone/>
            </a:pPr>
            <a:endParaRPr lang="de-DE" sz="1800" b="1" dirty="0" smtClean="0">
              <a:latin typeface="Arial" pitchFamily="34" charset="0"/>
              <a:cs typeface="Arial" pitchFamily="34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Fragestellungen</a:t>
            </a:r>
          </a:p>
          <a:p>
            <a:pPr marL="452628" indent="-342900">
              <a:buFont typeface="+mj-lt"/>
              <a:buAutoNum type="arabicPeriod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Unternehmenskultur ↔ Betr. Gesundheitsmanagement </a:t>
            </a:r>
          </a:p>
          <a:p>
            <a:pPr marL="452628" indent="-342900">
              <a:buFont typeface="+mj-lt"/>
              <a:buAutoNum type="arabicPeriod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Ziele eines BGM</a:t>
            </a:r>
          </a:p>
          <a:p>
            <a:pPr marL="452628" indent="-342900">
              <a:buFont typeface="+mj-lt"/>
              <a:buAutoNum type="arabicPeriod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Instrumente</a:t>
            </a:r>
          </a:p>
          <a:p>
            <a:pPr marL="452628" indent="-342900">
              <a:buFont typeface="+mj-lt"/>
              <a:buAutoNum type="arabicPeriod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Vertiefende Betrachtung: Psych. Belastung / Führung</a:t>
            </a:r>
          </a:p>
          <a:p>
            <a:pPr marL="452628" indent="-342900">
              <a:buFont typeface="+mj-lt"/>
              <a:buAutoNum type="arabicPeriod"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Zusammenfassung</a:t>
            </a:r>
          </a:p>
          <a:p>
            <a:pPr>
              <a:buNone/>
            </a:pPr>
            <a:endParaRPr lang="de-DE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576304" cy="365125"/>
          </a:xfrm>
        </p:spPr>
        <p:txBody>
          <a:bodyPr/>
          <a:lstStyle/>
          <a:p>
            <a:r>
              <a:rPr lang="de-DE" dirty="0" smtClean="0"/>
              <a:t>Unternehmensberatung Dr. 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363272" cy="778098"/>
          </a:xfrm>
        </p:spPr>
        <p:txBody>
          <a:bodyPr>
            <a:noAutofit/>
          </a:bodyPr>
          <a:lstStyle/>
          <a:p>
            <a:endParaRPr lang="de-DE" sz="3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1560" y="1052736"/>
            <a:ext cx="8208912" cy="4824536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Was sind die Voraussetzungen für ein erfolgreiches betriebliches Gesundheitsmanagement (BGM) ?</a:t>
            </a:r>
          </a:p>
          <a:p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Was sind die Ziele und Instrumente eines BGM ?</a:t>
            </a:r>
          </a:p>
          <a:p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Welche Wechselwirkung besteht zwischen BGM und Unternehmenskultur ?</a:t>
            </a:r>
          </a:p>
          <a:p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Was bringen ein betriebliches Gesundheits-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und eine wertschätzende Unternehmenskultur?</a:t>
            </a:r>
          </a:p>
          <a:p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576304" cy="365125"/>
          </a:xfrm>
        </p:spPr>
        <p:txBody>
          <a:bodyPr/>
          <a:lstStyle/>
          <a:p>
            <a:r>
              <a:rPr lang="de-DE" dirty="0" smtClean="0"/>
              <a:t>Unternehmensberatung Dr. 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400" dirty="0" smtClean="0">
                <a:effectLst/>
                <a:latin typeface="Arial" pitchFamily="34" charset="0"/>
                <a:cs typeface="Arial" pitchFamily="34" charset="0"/>
              </a:rPr>
              <a:t>Schlüsselfragen</a:t>
            </a:r>
            <a:endParaRPr lang="de-DE" sz="2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032448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Betriebliches Gesundheitsmanagement als</a:t>
            </a:r>
          </a:p>
          <a:p>
            <a:pPr algn="ctr">
              <a:buNone/>
            </a:pP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Erfüllung gesetzlicher Auflagen und Vorgaben</a:t>
            </a:r>
          </a:p>
          <a:p>
            <a:pPr algn="ctr">
              <a:buNone/>
            </a:pP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oder</a:t>
            </a:r>
          </a:p>
          <a:p>
            <a:pPr algn="ctr">
              <a:buNone/>
            </a:pP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Systematischer Ansatz für Verbesserungsprozesse</a:t>
            </a:r>
          </a:p>
          <a:p>
            <a:pPr algn="ctr">
              <a:buNone/>
            </a:pP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576304" cy="365125"/>
          </a:xfrm>
        </p:spPr>
        <p:txBody>
          <a:bodyPr/>
          <a:lstStyle/>
          <a:p>
            <a:r>
              <a:rPr lang="de-DE" dirty="0" smtClean="0"/>
              <a:t>Unternehmensberatung Dr. 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Autofit/>
          </a:bodyPr>
          <a:lstStyle/>
          <a:p>
            <a:r>
              <a:rPr lang="de-DE" sz="3000" dirty="0" smtClean="0">
                <a:effectLst/>
                <a:latin typeface="Arial" pitchFamily="34" charset="0"/>
                <a:cs typeface="Arial" pitchFamily="34" charset="0"/>
              </a:rPr>
              <a:t>Die Geschäftsführung muss Farbe bekennen</a:t>
            </a:r>
            <a:endParaRPr lang="de-DE" sz="3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170579"/>
          </a:xfrm>
        </p:spPr>
        <p:txBody>
          <a:bodyPr/>
          <a:lstStyle/>
          <a:p>
            <a:pPr algn="ctr">
              <a:buNone/>
            </a:pPr>
            <a:r>
              <a:rPr lang="de-DE" sz="3600" b="1" dirty="0" smtClean="0">
                <a:latin typeface="Arial" pitchFamily="34" charset="0"/>
                <a:cs typeface="Arial" pitchFamily="34" charset="0"/>
              </a:rPr>
              <a:t>Unternehmenskultur</a:t>
            </a: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umfasst</a:t>
            </a:r>
          </a:p>
          <a:p>
            <a:pPr algn="ctr">
              <a:buNone/>
            </a:pPr>
            <a:endParaRPr lang="de-DE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Identität eines Unternehmens</a:t>
            </a: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Werte- und Normensystem</a:t>
            </a: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Einstellungen</a:t>
            </a: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Rahmenbedingungen</a:t>
            </a: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Führungskultur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836712"/>
            <a:ext cx="8363272" cy="4525963"/>
          </a:xfrm>
        </p:spPr>
        <p:txBody>
          <a:bodyPr/>
          <a:lstStyle/>
          <a:p>
            <a:pPr algn="ctr">
              <a:buNone/>
            </a:pPr>
            <a:r>
              <a:rPr lang="de-DE" sz="3200" b="1" dirty="0" smtClean="0">
                <a:latin typeface="Arial" pitchFamily="34" charset="0"/>
                <a:cs typeface="Arial" pitchFamily="34" charset="0"/>
              </a:rPr>
              <a:t>Betriebliches Gesundheitsmanagement </a:t>
            </a:r>
          </a:p>
          <a:p>
            <a:pPr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erfolgreich durch</a:t>
            </a:r>
          </a:p>
          <a:p>
            <a:pPr algn="ctr">
              <a:buNone/>
            </a:pP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pPr lvl="2"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systematische,</a:t>
            </a:r>
          </a:p>
          <a:p>
            <a:pPr lvl="2"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integrierte,</a:t>
            </a:r>
          </a:p>
          <a:p>
            <a:pPr lvl="2"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mit Managementmethoden durchgeführte,</a:t>
            </a:r>
          </a:p>
          <a:p>
            <a:pPr lvl="2" algn="ctr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beteiligungsorientierte</a:t>
            </a:r>
          </a:p>
          <a:p>
            <a:pPr algn="ctr"/>
            <a:endParaRPr lang="de-DE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Vor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gehensweise</a:t>
            </a:r>
          </a:p>
          <a:p>
            <a:pPr algn="ctr">
              <a:buNone/>
            </a:pPr>
            <a:endParaRPr lang="de-D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Verbesserung des Gesundheitsstandes</a:t>
            </a:r>
          </a:p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Höhere Arbeitszufriedenheit</a:t>
            </a:r>
          </a:p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Kostensenkung</a:t>
            </a:r>
          </a:p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Qualitätsverbesserung</a:t>
            </a:r>
          </a:p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Serviceverbesserung</a:t>
            </a:r>
          </a:p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Steigerung der Attraktivität als Arbeitgeber</a:t>
            </a:r>
          </a:p>
          <a:p>
            <a:endParaRPr lang="de-DE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de-DE" sz="3200" b="1" dirty="0" smtClean="0">
                <a:latin typeface="Arial" pitchFamily="34" charset="0"/>
                <a:cs typeface="Arial" pitchFamily="34" charset="0"/>
              </a:rPr>
              <a:t>Stärkung der Wettbewerbsposition</a:t>
            </a:r>
          </a:p>
          <a:p>
            <a:endParaRPr lang="de-DE" sz="32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lang="de-DE" dirty="0" smtClean="0"/>
              <a:t>Unternehmensberatung Dr. </a:t>
            </a:r>
            <a:r>
              <a:rPr lang="de-DE" dirty="0" err="1" smtClean="0"/>
              <a:t>Wiechmann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/>
                <a:latin typeface="Arial" pitchFamily="34" charset="0"/>
                <a:cs typeface="Arial" pitchFamily="34" charset="0"/>
              </a:rPr>
              <a:t>Ziele eines BGM</a:t>
            </a:r>
            <a:endParaRPr lang="de-DE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58088" cy="1094904"/>
          </a:xfrm>
        </p:spPr>
        <p:txBody>
          <a:bodyPr/>
          <a:lstStyle/>
          <a:p>
            <a:r>
              <a:rPr lang="de-DE" dirty="0" smtClean="0">
                <a:effectLst/>
              </a:rPr>
              <a:t>Instrumente eines BGM</a:t>
            </a:r>
            <a:endParaRPr lang="de-DE" dirty="0">
              <a:effectLst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27585" y="1433513"/>
            <a:ext cx="8083054" cy="49657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Gefährdungsbeurteilungen</a:t>
            </a:r>
          </a:p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Sicherheitsbegehungen (SOS)</a:t>
            </a:r>
          </a:p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Arbeitskreis Gesundheit 		</a:t>
            </a:r>
          </a:p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Rückkehrgespräche / BEM</a:t>
            </a:r>
          </a:p>
          <a:p>
            <a:pPr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Psychische Belastungsanalysen		</a:t>
            </a:r>
          </a:p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Demografie bezogene Arbeitsplatzanalyse</a:t>
            </a:r>
          </a:p>
          <a:p>
            <a:pPr>
              <a:buClr>
                <a:srgbClr val="FF3300"/>
              </a:buClr>
              <a:buSzPct val="80000"/>
              <a:buFont typeface="Wingdings" pitchFamily="2" charset="2"/>
              <a:buChar char="Ø"/>
            </a:pP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Führung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390136" cy="618232"/>
          </a:xfrm>
        </p:spPr>
        <p:txBody>
          <a:bodyPr>
            <a:normAutofit/>
          </a:bodyPr>
          <a:lstStyle/>
          <a:p>
            <a:r>
              <a:rPr lang="de-DE" sz="2000" dirty="0" smtClean="0">
                <a:effectLst/>
                <a:latin typeface="Arial" pitchFamily="34" charset="0"/>
                <a:cs typeface="Arial" pitchFamily="34" charset="0"/>
              </a:rPr>
              <a:t>Hannoversche Allgemeine vom 25. Mai</a:t>
            </a:r>
            <a:endParaRPr lang="de-DE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3569" y="1433513"/>
            <a:ext cx="8227070" cy="4965700"/>
          </a:xfrm>
        </p:spPr>
        <p:txBody>
          <a:bodyPr/>
          <a:lstStyle/>
          <a:p>
            <a:pPr>
              <a:buNone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Psychische Gründe für Rückenschmerzen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….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	Zu langes oder falsches Sitzen können der Auslöser sein. „Häufig verursachen aber auch psychische Probleme das Rückenleiden“, sagt Andreas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Tautz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von der Deutschen Gesellschaft für Arbeits- und Umweltmedizin. </a:t>
            </a:r>
            <a:r>
              <a:rPr lang="de-DE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Stress mit Kollegen oder Chef können sich auch im Rücken bemerkbar machen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….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381</Words>
  <Application>Microsoft Office PowerPoint</Application>
  <PresentationFormat>Bildschirmpräsentation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Deimos</vt:lpstr>
      <vt:lpstr>  Wertschätzende Unternehmenskultur und Gesundheitsmanagement zusammen entwickeln.  Wie kann das aussehen?  Fachtagung am 5.Juni 2013</vt:lpstr>
      <vt:lpstr>PowerPoint-Präsentation</vt:lpstr>
      <vt:lpstr>Schlüsselfragen</vt:lpstr>
      <vt:lpstr>Die Geschäftsführung muss Farbe bekennen</vt:lpstr>
      <vt:lpstr>PowerPoint-Präsentation</vt:lpstr>
      <vt:lpstr>PowerPoint-Präsentation</vt:lpstr>
      <vt:lpstr>Ziele eines BGM</vt:lpstr>
      <vt:lpstr>Instrumente eines BGM</vt:lpstr>
      <vt:lpstr>Hannoversche Allgemeine vom 25. Mai</vt:lpstr>
      <vt:lpstr>AU-Tage je 1.000 beschäftigte Pflichtmitglieder - Anteil psychischer Störungen mehr als verdoppelt seit 2000 -</vt:lpstr>
      <vt:lpstr>Psychische Belastungsanalyse</vt:lpstr>
      <vt:lpstr>Eigene Praxis</vt:lpstr>
      <vt:lpstr>Führungskräfte beeinflussen Gesundheit  Quelle:  Stressreport 2012 , Bundesanstalt für Arbeitsschutz und Arbeitsmedizin</vt:lpstr>
      <vt:lpstr>Führungsaufgabe</vt:lpstr>
      <vt:lpstr>Brückenfunktion der Führung </vt:lpstr>
      <vt:lpstr>Positive Wechselwirkung stärkt Verbesserungsprozess</vt:lpstr>
      <vt:lpstr>Klassische win-win-Situation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BGM Netzstruktur</dc:title>
  <dc:creator>WiechmB</dc:creator>
  <cp:lastModifiedBy>Dagmar Borchers</cp:lastModifiedBy>
  <cp:revision>53</cp:revision>
  <dcterms:created xsi:type="dcterms:W3CDTF">2010-07-22T15:03:15Z</dcterms:created>
  <dcterms:modified xsi:type="dcterms:W3CDTF">2013-06-04T08:43:39Z</dcterms:modified>
</cp:coreProperties>
</file>