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0" r:id="rId6"/>
    <p:sldId id="262" r:id="rId7"/>
    <p:sldId id="263" r:id="rId8"/>
    <p:sldId id="264"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8" r:id="rId40"/>
    <p:sldId id="299" r:id="rId41"/>
    <p:sldId id="300" r:id="rId42"/>
    <p:sldId id="302" r:id="rId43"/>
    <p:sldId id="301" r:id="rId44"/>
  </p:sldIdLst>
  <p:sldSz cx="9144000" cy="6858000" type="screen4x3"/>
  <p:notesSz cx="6877050" cy="100028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1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18E4B304-CABB-45FD-BBD2-A8A609052DE6}" type="datetimeFigureOut">
              <a:rPr lang="de-DE"/>
              <a:pPr>
                <a:defRPr/>
              </a:pPr>
              <a:t>25.09.2012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2A63947-BCD0-40D7-983D-281E4A75FFB0}"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9CBE88C-CC40-4959-9C8B-C022F8050A35}" type="datetimeFigureOut">
              <a:rPr lang="de-DE"/>
              <a:pPr>
                <a:defRPr/>
              </a:pPr>
              <a:t>25.09.2012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76B714A-A0B0-4479-9A17-67B2F1DEA9A8}"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9C0CFE38-CB33-43C1-8561-825673BEF2AB}" type="datetimeFigureOut">
              <a:rPr lang="de-DE"/>
              <a:pPr>
                <a:defRPr/>
              </a:pPr>
              <a:t>25.09.2012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C0645DF-AA75-4A89-88EE-AE97E83D7FCC}"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F389D593-64A2-44D6-9773-28042649F38D}" type="datetimeFigureOut">
              <a:rPr lang="de-DE"/>
              <a:pPr>
                <a:defRPr/>
              </a:pPr>
              <a:t>25.09.2012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75D25F-52F9-4D81-A9DA-406B83FF23D9}"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ED5EF301-59F1-469D-941F-D5D5942C134C}" type="datetimeFigureOut">
              <a:rPr lang="de-DE"/>
              <a:pPr>
                <a:defRPr/>
              </a:pPr>
              <a:t>25.09.2012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9FA1688-A761-436E-BE58-D1DFD28B3334}"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0E64F2AD-9A4F-49EE-85AB-D6A7C665FE45}" type="datetimeFigureOut">
              <a:rPr lang="de-DE"/>
              <a:pPr>
                <a:defRPr/>
              </a:pPr>
              <a:t>25.09.2012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AE90F42-7B11-45F6-962C-464ACD215210}"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9AF6DD87-62AA-4397-B63F-745A07733F9F}" type="datetimeFigureOut">
              <a:rPr lang="de-DE"/>
              <a:pPr>
                <a:defRPr/>
              </a:pPr>
              <a:t>25.09.2012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8BD5AFD3-F2B5-42DA-88A1-78E203B4664E}"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C418D251-B94B-48F1-B19B-9F4729DF0030}" type="datetimeFigureOut">
              <a:rPr lang="de-DE"/>
              <a:pPr>
                <a:defRPr/>
              </a:pPr>
              <a:t>25.09.2012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902844DB-E1CB-4945-A8FE-F78954597B47}"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674F45A7-B09D-4AF1-BD97-F61C531E6E45}" type="datetimeFigureOut">
              <a:rPr lang="de-DE"/>
              <a:pPr>
                <a:defRPr/>
              </a:pPr>
              <a:t>25.09.2012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3A2BEF1-B5DA-46CD-9AD9-A714BD23AE79}"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7FC0ABCD-AEA7-4DA2-9B54-FC6E9F818790}" type="datetimeFigureOut">
              <a:rPr lang="de-DE"/>
              <a:pPr>
                <a:defRPr/>
              </a:pPr>
              <a:t>25.09.2012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39D463B-A31E-4CE5-B456-3A8C35A68305}"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18BD1EE5-B96F-4B33-9F36-D08A7C51E18E}" type="datetimeFigureOut">
              <a:rPr lang="de-DE"/>
              <a:pPr>
                <a:defRPr/>
              </a:pPr>
              <a:t>25.09.2012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6743F57-586C-4836-8574-F590F36F14D6}"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9B88256-F249-41EC-888A-AE358D5D8A1C}" type="datetimeFigureOut">
              <a:rPr lang="de-DE"/>
              <a:pPr>
                <a:defRPr/>
              </a:pPr>
              <a:t>25.09.2012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8C94F42-D72E-41E9-A42F-CB81EEF61A29}"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600"/>
          </a:xfrm>
        </p:spPr>
        <p:txBody>
          <a:bodyPr rtlCol="0">
            <a:normAutofit fontScale="90000"/>
          </a:bodyPr>
          <a:lstStyle/>
          <a:p>
            <a:pPr fontAlgn="auto">
              <a:spcAft>
                <a:spcPts val="0"/>
              </a:spcAft>
              <a:defRPr/>
            </a:pPr>
            <a:r>
              <a:rPr lang="de-DE" dirty="0" smtClean="0"/>
              <a:t>Zwischen den Stühlen?</a:t>
            </a:r>
            <a:br>
              <a:rPr lang="de-DE" dirty="0" smtClean="0"/>
            </a:br>
            <a:r>
              <a:rPr lang="de-DE" sz="2200" dirty="0" smtClean="0"/>
              <a:t>Psychische Belastungen in der Arbeitswelt und die mittlere Führungsebene</a:t>
            </a:r>
            <a:br>
              <a:rPr lang="de-DE" sz="2200" dirty="0" smtClean="0"/>
            </a:br>
            <a:r>
              <a:rPr lang="de-DE" sz="2200" dirty="0" smtClean="0"/>
              <a:t>Hannover, 26.09.2012</a:t>
            </a:r>
            <a:endParaRPr lang="de-DE" dirty="0"/>
          </a:p>
        </p:txBody>
      </p:sp>
      <p:sp>
        <p:nvSpPr>
          <p:cNvPr id="13314" name="Inhaltsplatzhalter 2"/>
          <p:cNvSpPr>
            <a:spLocks noGrp="1"/>
          </p:cNvSpPr>
          <p:nvPr>
            <p:ph idx="1"/>
          </p:nvPr>
        </p:nvSpPr>
        <p:spPr>
          <a:xfrm>
            <a:off x="457200" y="1916113"/>
            <a:ext cx="8229600" cy="4210050"/>
          </a:xfrm>
        </p:spPr>
        <p:txBody>
          <a:bodyPr/>
          <a:lstStyle/>
          <a:p>
            <a:pPr marL="0" indent="0" algn="ctr">
              <a:buFont typeface="Arial" charset="0"/>
              <a:buNone/>
            </a:pPr>
            <a:endParaRPr lang="de-DE" smtClean="0"/>
          </a:p>
          <a:p>
            <a:pPr marL="0" indent="0" algn="ctr">
              <a:buFont typeface="Arial" charset="0"/>
              <a:buNone/>
            </a:pPr>
            <a:r>
              <a:rPr lang="de-DE" smtClean="0"/>
              <a:t>Psychische Belastungen bei Arbeitnehmervertretern</a:t>
            </a:r>
          </a:p>
          <a:p>
            <a:pPr marL="0" indent="0" algn="ctr">
              <a:buFont typeface="Arial" charset="0"/>
              <a:buNone/>
            </a:pPr>
            <a:endParaRPr lang="de-DE" smtClean="0"/>
          </a:p>
          <a:p>
            <a:pPr marL="0" indent="0" algn="ctr">
              <a:buFont typeface="Arial" charset="0"/>
              <a:buNone/>
            </a:pPr>
            <a:r>
              <a:rPr lang="de-DE" smtClean="0"/>
              <a:t>Michael Wilken</a:t>
            </a:r>
          </a:p>
          <a:p>
            <a:pPr marL="0" indent="0" algn="ctr">
              <a:buFont typeface="Arial" charset="0"/>
              <a:buNone/>
            </a:pPr>
            <a:r>
              <a:rPr lang="de-DE" smtClean="0"/>
              <a:t>Praxis für Coaching und Psychotherapie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7512"/>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836613"/>
            <a:ext cx="8229600" cy="5289550"/>
          </a:xfrm>
        </p:spPr>
        <p:txBody>
          <a:bodyPr rtlCol="0">
            <a:normAutofit/>
          </a:bodyPr>
          <a:lstStyle/>
          <a:p>
            <a:pPr marL="0" indent="0" fontAlgn="auto">
              <a:spcAft>
                <a:spcPts val="0"/>
              </a:spcAft>
              <a:buFont typeface="Arial" pitchFamily="34" charset="0"/>
              <a:buNone/>
              <a:defRPr/>
            </a:pPr>
            <a:r>
              <a:rPr lang="de-DE" dirty="0" smtClean="0"/>
              <a:t>Ursachen für hohen sozialen Stress und geringe soziale Unterstützung in Krisen sind:</a:t>
            </a:r>
          </a:p>
          <a:p>
            <a:pPr marL="514350" indent="-514350" fontAlgn="auto">
              <a:spcAft>
                <a:spcPts val="0"/>
              </a:spcAft>
              <a:buFont typeface="+mj-lt"/>
              <a:buAutoNum type="arabicParenR"/>
              <a:defRPr/>
            </a:pPr>
            <a:r>
              <a:rPr lang="de-DE" dirty="0" smtClean="0"/>
              <a:t>Die AN-Vertretung ist gleichzeitig zur Interessenvertretung der Belegschaft und zur Mittlerrolle im Konfliktfall mit dem AG verpflichtet – eine unlösbare Aufgabe.</a:t>
            </a:r>
          </a:p>
          <a:p>
            <a:pPr marL="514350" indent="-514350" fontAlgn="auto">
              <a:spcAft>
                <a:spcPts val="0"/>
              </a:spcAft>
              <a:buFont typeface="+mj-lt"/>
              <a:buAutoNum type="arabicParenR"/>
              <a:defRPr/>
            </a:pPr>
            <a:r>
              <a:rPr lang="de-DE" dirty="0" smtClean="0"/>
              <a:t>Belegschaften sind häufig fraktioniert in unterschiedliche Interessenblöcke.</a:t>
            </a:r>
          </a:p>
          <a:p>
            <a:pPr marL="514350" indent="-514350" fontAlgn="auto">
              <a:spcAft>
                <a:spcPts val="0"/>
              </a:spcAft>
              <a:buFont typeface="+mj-lt"/>
              <a:buAutoNum type="arabicParenR"/>
              <a:defRPr/>
            </a:pPr>
            <a:r>
              <a:rPr lang="de-DE" dirty="0" smtClean="0"/>
              <a:t>Die Handlungsmöglichkeiten der AN-Vertretung wird häufig stark überschätzt.</a:t>
            </a: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ctrTitle"/>
          </p:nvPr>
        </p:nvSpPr>
        <p:spPr>
          <a:xfrm>
            <a:off x="685800" y="333375"/>
            <a:ext cx="7772400" cy="1008063"/>
          </a:xfrm>
        </p:spPr>
        <p:txBody>
          <a:bodyPr/>
          <a:lstStyle/>
          <a:p>
            <a:pPr algn="l"/>
            <a:r>
              <a:rPr lang="de-DE" smtClean="0"/>
              <a:t>3. Empirische Untersuchungen</a:t>
            </a:r>
          </a:p>
        </p:txBody>
      </p:sp>
      <p:sp>
        <p:nvSpPr>
          <p:cNvPr id="23554" name="Untertitel 2"/>
          <p:cNvSpPr>
            <a:spLocks noGrp="1"/>
          </p:cNvSpPr>
          <p:nvPr>
            <p:ph type="subTitle" idx="1"/>
          </p:nvPr>
        </p:nvSpPr>
        <p:spPr>
          <a:xfrm>
            <a:off x="827088" y="1557338"/>
            <a:ext cx="7416800" cy="4081462"/>
          </a:xfrm>
        </p:spPr>
        <p:txBody>
          <a:bodyPr/>
          <a:lstStyle/>
          <a:p>
            <a:pPr algn="l"/>
            <a:endParaRPr lang="de-DE" smtClean="0">
              <a:solidFill>
                <a:schemeClr val="tx1"/>
              </a:solidFill>
            </a:endParaRPr>
          </a:p>
          <a:p>
            <a:pPr algn="l"/>
            <a:r>
              <a:rPr lang="de-DE" smtClean="0">
                <a:solidFill>
                  <a:schemeClr val="tx1"/>
                </a:solidFill>
              </a:rPr>
              <a:t>3.1 Seidl (1999)</a:t>
            </a:r>
          </a:p>
          <a:p>
            <a:pPr algn="l"/>
            <a:r>
              <a:rPr lang="de-DE" smtClean="0">
                <a:solidFill>
                  <a:schemeClr val="tx1"/>
                </a:solidFill>
              </a:rPr>
              <a:t>3.2 Giesert und Tempel (2001)</a:t>
            </a:r>
          </a:p>
          <a:p>
            <a:pPr algn="l"/>
            <a:r>
              <a:rPr lang="de-DE" smtClean="0">
                <a:solidFill>
                  <a:schemeClr val="tx1"/>
                </a:solidFill>
              </a:rPr>
              <a:t>3.3 Gulmo (2008)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r>
              <a:rPr lang="de-DE" smtClean="0"/>
              <a:t>3.1 Martin Seidel (1999)</a:t>
            </a:r>
          </a:p>
        </p:txBody>
      </p:sp>
      <p:sp>
        <p:nvSpPr>
          <p:cNvPr id="24578" name="Inhaltsplatzhalter 2"/>
          <p:cNvSpPr>
            <a:spLocks noGrp="1"/>
          </p:cNvSpPr>
          <p:nvPr>
            <p:ph idx="1"/>
          </p:nvPr>
        </p:nvSpPr>
        <p:spPr>
          <a:xfrm>
            <a:off x="457200" y="1412875"/>
            <a:ext cx="8229600" cy="4713288"/>
          </a:xfrm>
        </p:spPr>
        <p:txBody>
          <a:bodyPr/>
          <a:lstStyle/>
          <a:p>
            <a:pPr marL="0" indent="0">
              <a:buFont typeface="Arial" charset="0"/>
              <a:buNone/>
            </a:pPr>
            <a:r>
              <a:rPr lang="de-DE" sz="2800" smtClean="0"/>
              <a:t>Explorative Studie: </a:t>
            </a:r>
          </a:p>
          <a:p>
            <a:pPr marL="0" indent="0">
              <a:buFont typeface="Arial" charset="0"/>
              <a:buNone/>
            </a:pPr>
            <a:r>
              <a:rPr lang="de-DE" sz="2800" smtClean="0"/>
              <a:t>Erstmals werden die Belastungssituation von AN-Vertretern (n=83) mit Nicht Betriebsräten (n=382) verglichen. Zusätzlich wurde mit zwölf Betriebsräten ein vertiefendes Leitfadeninterview geführt.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3412"/>
          </a:xfrm>
        </p:spPr>
        <p:txBody>
          <a:bodyPr rtlCol="0">
            <a:normAutofit fontScale="90000"/>
          </a:bodyPr>
          <a:lstStyle/>
          <a:p>
            <a:pPr fontAlgn="auto">
              <a:spcAft>
                <a:spcPts val="0"/>
              </a:spcAft>
              <a:defRPr/>
            </a:pPr>
            <a:r>
              <a:rPr lang="de-DE" dirty="0" smtClean="0"/>
              <a:t>Ergebnisse:</a:t>
            </a:r>
            <a:endParaRPr lang="de-DE" dirty="0"/>
          </a:p>
        </p:txBody>
      </p:sp>
      <p:sp>
        <p:nvSpPr>
          <p:cNvPr id="3" name="Inhaltsplatzhalter 2"/>
          <p:cNvSpPr>
            <a:spLocks noGrp="1"/>
          </p:cNvSpPr>
          <p:nvPr>
            <p:ph idx="1"/>
          </p:nvPr>
        </p:nvSpPr>
        <p:spPr>
          <a:xfrm>
            <a:off x="457200" y="981075"/>
            <a:ext cx="8229600" cy="5145088"/>
          </a:xfrm>
        </p:spPr>
        <p:txBody>
          <a:bodyPr rtlCol="0">
            <a:normAutofit fontScale="85000" lnSpcReduction="10000"/>
          </a:bodyPr>
          <a:lstStyle/>
          <a:p>
            <a:pPr fontAlgn="auto">
              <a:spcAft>
                <a:spcPts val="0"/>
              </a:spcAft>
              <a:buFont typeface="Arial" pitchFamily="34" charset="0"/>
              <a:buChar char="•"/>
              <a:defRPr/>
            </a:pPr>
            <a:r>
              <a:rPr lang="de-DE" dirty="0" smtClean="0"/>
              <a:t>Betriebsräte sind stärker in ihrem seelischen Befinden beeinträchtigt (40%) als Nicht-Betriebsräte (31%).</a:t>
            </a:r>
          </a:p>
          <a:p>
            <a:pPr fontAlgn="auto">
              <a:spcAft>
                <a:spcPts val="0"/>
              </a:spcAft>
              <a:buFont typeface="Arial" pitchFamily="34" charset="0"/>
              <a:buChar char="•"/>
              <a:defRPr/>
            </a:pPr>
            <a:r>
              <a:rPr lang="de-DE" dirty="0" smtClean="0"/>
              <a:t>Hohe Ausprägung finden sich bei BR-Mitgliedern in den Bereichen Gereiztheit (29%) und Alkoholkonsum (10%).</a:t>
            </a:r>
          </a:p>
          <a:p>
            <a:pPr fontAlgn="auto">
              <a:spcAft>
                <a:spcPts val="0"/>
              </a:spcAft>
              <a:buFont typeface="Arial" pitchFamily="34" charset="0"/>
              <a:buChar char="•"/>
              <a:defRPr/>
            </a:pPr>
            <a:r>
              <a:rPr lang="de-DE" dirty="0" smtClean="0"/>
              <a:t>Rund ein Viertel fühlen sich nach der Arbeit sehr erschöpft und fast 20% geben an, dass ihr Beruf sie seelisch sehr stark belaste.</a:t>
            </a:r>
          </a:p>
          <a:p>
            <a:pPr fontAlgn="auto">
              <a:spcAft>
                <a:spcPts val="0"/>
              </a:spcAft>
              <a:buFont typeface="Arial" pitchFamily="34" charset="0"/>
              <a:buChar char="•"/>
              <a:defRPr/>
            </a:pPr>
            <a:r>
              <a:rPr lang="de-DE" dirty="0" smtClean="0"/>
              <a:t>54% der BR geben an , häufig nicht oder nie nach der Arbeit „abschalten“ zu können, besonders in Krisen.</a:t>
            </a:r>
          </a:p>
          <a:p>
            <a:pPr fontAlgn="auto">
              <a:spcAft>
                <a:spcPts val="0"/>
              </a:spcAft>
              <a:buFont typeface="Arial" pitchFamily="34" charset="0"/>
              <a:buChar char="•"/>
              <a:defRPr/>
            </a:pPr>
            <a:r>
              <a:rPr lang="de-DE" dirty="0" smtClean="0"/>
              <a:t>Ihr Gesundheitsverhalten ist weniger gut als das der Vergleichsgruppe: sie trinken mehr Alkohol, rauchen mehr und trinken weitaus mehr Kaffee oder Tee.</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765175"/>
            <a:ext cx="8229600" cy="5360988"/>
          </a:xfrm>
        </p:spPr>
        <p:txBody>
          <a:bodyPr rtlCol="0">
            <a:normAutofit fontScale="92500" lnSpcReduction="10000"/>
          </a:bodyPr>
          <a:lstStyle/>
          <a:p>
            <a:pPr marL="0" indent="0" fontAlgn="auto">
              <a:spcAft>
                <a:spcPts val="0"/>
              </a:spcAft>
              <a:buFont typeface="Arial" pitchFamily="34" charset="0"/>
              <a:buNone/>
              <a:defRPr/>
            </a:pPr>
            <a:r>
              <a:rPr lang="de-DE" dirty="0" smtClean="0"/>
              <a:t>Beanspruchung aus der BR-Arbeit:</a:t>
            </a:r>
          </a:p>
          <a:p>
            <a:pPr marL="514350" indent="-514350" fontAlgn="auto">
              <a:spcAft>
                <a:spcPts val="0"/>
              </a:spcAft>
              <a:buFont typeface="Arial" pitchFamily="34" charset="0"/>
              <a:buAutoNum type="arabicParenR"/>
              <a:defRPr/>
            </a:pPr>
            <a:r>
              <a:rPr lang="de-DE" dirty="0" smtClean="0"/>
              <a:t>46% fühlen sich durch die Arbeitsinhalte (hohe Verantwortung, Arbeitsintensität und Komplexität) beansprucht.</a:t>
            </a:r>
          </a:p>
          <a:p>
            <a:pPr marL="514350" indent="-514350" fontAlgn="auto">
              <a:spcAft>
                <a:spcPts val="0"/>
              </a:spcAft>
              <a:buFont typeface="Arial" pitchFamily="34" charset="0"/>
              <a:buAutoNum type="arabicParenR"/>
              <a:defRPr/>
            </a:pPr>
            <a:r>
              <a:rPr lang="de-DE" dirty="0" smtClean="0"/>
              <a:t>44% durch die Rahmenbedingungen (organisatorische Veränderungen, physiologische Beanspruchung und Bedrohung durch Arbeitslosigkeit).</a:t>
            </a:r>
          </a:p>
          <a:p>
            <a:pPr marL="514350" indent="-514350" fontAlgn="auto">
              <a:spcAft>
                <a:spcPts val="0"/>
              </a:spcAft>
              <a:buFont typeface="Arial" pitchFamily="34" charset="0"/>
              <a:buAutoNum type="arabicParenR"/>
              <a:defRPr/>
            </a:pPr>
            <a:r>
              <a:rPr lang="de-DE" dirty="0" smtClean="0"/>
              <a:t>27% fühlen sich beansprucht durch soziale Faktoren (wenig Unterstützung durch die Geschäftsführung, dito. durch die Belegschaft und durch fachliche Probleme am Arbeitsplatz).</a:t>
            </a:r>
          </a:p>
          <a:p>
            <a:pPr marL="0" indent="0" fontAlgn="auto">
              <a:spcAft>
                <a:spcPts val="0"/>
              </a:spcAft>
              <a:buFont typeface="Arial" pitchFamily="34" charset="0"/>
              <a:buNone/>
              <a:defRPr/>
            </a:pP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7512"/>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908050"/>
            <a:ext cx="8229600" cy="5218113"/>
          </a:xfrm>
        </p:spPr>
        <p:txBody>
          <a:bodyPr rtlCol="0">
            <a:normAutofit fontScale="92500" lnSpcReduction="20000"/>
          </a:bodyPr>
          <a:lstStyle/>
          <a:p>
            <a:pPr fontAlgn="auto">
              <a:spcAft>
                <a:spcPts val="0"/>
              </a:spcAft>
              <a:buFont typeface="Arial" pitchFamily="34" charset="0"/>
              <a:buChar char="•"/>
              <a:defRPr/>
            </a:pPr>
            <a:r>
              <a:rPr lang="de-DE" dirty="0" smtClean="0"/>
              <a:t>Laut Seidel stellt die Komplexität der BR-Arbeit eine wichtige Ursache für das hohe Belastungsniveau dar.</a:t>
            </a:r>
          </a:p>
          <a:p>
            <a:pPr fontAlgn="auto">
              <a:spcAft>
                <a:spcPts val="0"/>
              </a:spcAft>
              <a:buFont typeface="Arial" pitchFamily="34" charset="0"/>
              <a:buChar char="•"/>
              <a:defRPr/>
            </a:pPr>
            <a:r>
              <a:rPr lang="de-DE" dirty="0" smtClean="0"/>
              <a:t>BR sind für viele Rollensegmente nicht ausgebildet. Sie sollen kompetent sein von betriebswirtschaftlichen und rechtlichen Fragen bis zu geradezu </a:t>
            </a:r>
            <a:r>
              <a:rPr lang="de-DE" dirty="0" err="1" smtClean="0"/>
              <a:t>sozialarbeiterischen</a:t>
            </a:r>
            <a:r>
              <a:rPr lang="de-DE" dirty="0" smtClean="0"/>
              <a:t> oder psychotherapeutischen Hilfestellungen; das alles möglichst gleichzeitig und unter hohem Zeitdruck.</a:t>
            </a:r>
          </a:p>
          <a:p>
            <a:pPr fontAlgn="auto">
              <a:spcAft>
                <a:spcPts val="0"/>
              </a:spcAft>
              <a:buFont typeface="Arial" pitchFamily="34" charset="0"/>
              <a:buChar char="•"/>
              <a:defRPr/>
            </a:pPr>
            <a:r>
              <a:rPr lang="de-DE" dirty="0" smtClean="0"/>
              <a:t>Eine weitere Belastung stellt die Gefahr der potentiellen Arbeitslosigkeit bei Nicht-Wiederwahl dar.</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p:txBody>
          <a:bodyPr/>
          <a:lstStyle/>
          <a:p>
            <a:r>
              <a:rPr lang="de-DE" smtClean="0"/>
              <a:t>3.2 Giesert und Tempel (2001)</a:t>
            </a:r>
          </a:p>
        </p:txBody>
      </p:sp>
      <p:sp>
        <p:nvSpPr>
          <p:cNvPr id="3" name="Inhaltsplatzhalter 2"/>
          <p:cNvSpPr>
            <a:spLocks noGrp="1"/>
          </p:cNvSpPr>
          <p:nvPr>
            <p:ph idx="1"/>
          </p:nvPr>
        </p:nvSpPr>
        <p:spPr/>
        <p:txBody>
          <a:bodyPr rtlCol="0">
            <a:normAutofit/>
          </a:bodyPr>
          <a:lstStyle/>
          <a:p>
            <a:pPr marL="0" indent="0" fontAlgn="auto">
              <a:spcAft>
                <a:spcPts val="0"/>
              </a:spcAft>
              <a:buFont typeface="Arial" pitchFamily="34" charset="0"/>
              <a:buNone/>
              <a:defRPr/>
            </a:pPr>
            <a:r>
              <a:rPr lang="de-DE" dirty="0" smtClean="0"/>
              <a:t>Bundesweite Befragung von 949 Betriebsräten, überwiegend aus dem Dienstleistungssektor (89%) zur psychischen Belastung von Beschäftigten und von sich selbst.</a:t>
            </a:r>
          </a:p>
          <a:p>
            <a:pPr marL="0" indent="0" fontAlgn="auto">
              <a:spcAft>
                <a:spcPts val="0"/>
              </a:spcAft>
              <a:buFont typeface="Arial" pitchFamily="34" charset="0"/>
              <a:buNone/>
              <a:defRPr/>
            </a:pPr>
            <a:r>
              <a:rPr lang="de-DE" dirty="0" smtClean="0"/>
              <a:t>Erhoben wurde u.a.:</a:t>
            </a:r>
          </a:p>
          <a:p>
            <a:pPr marL="514350" indent="-514350" fontAlgn="auto">
              <a:spcAft>
                <a:spcPts val="0"/>
              </a:spcAft>
              <a:buFont typeface="Arial" pitchFamily="34" charset="0"/>
              <a:buAutoNum type="arabicParenR"/>
              <a:defRPr/>
            </a:pPr>
            <a:r>
              <a:rPr lang="de-DE" dirty="0" smtClean="0"/>
              <a:t>Der Anteil psychischer Beschwerden und Erkrankungen</a:t>
            </a:r>
          </a:p>
          <a:p>
            <a:pPr marL="514350" indent="-514350" fontAlgn="auto">
              <a:spcAft>
                <a:spcPts val="0"/>
              </a:spcAft>
              <a:buFont typeface="Arial" pitchFamily="34" charset="0"/>
              <a:buAutoNum type="arabicParenR"/>
              <a:defRPr/>
            </a:pPr>
            <a:r>
              <a:rPr lang="de-DE" dirty="0" smtClean="0"/>
              <a:t>Die Arbeitsbewältigungsfähigkeit</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r>
              <a:rPr lang="de-DE" smtClean="0"/>
              <a:t>Ergebnisse:</a:t>
            </a:r>
          </a:p>
        </p:txBody>
      </p:sp>
      <p:sp>
        <p:nvSpPr>
          <p:cNvPr id="29698" name="Inhaltsplatzhalter 2"/>
          <p:cNvSpPr>
            <a:spLocks noGrp="1"/>
          </p:cNvSpPr>
          <p:nvPr>
            <p:ph idx="1"/>
          </p:nvPr>
        </p:nvSpPr>
        <p:spPr/>
        <p:txBody>
          <a:bodyPr/>
          <a:lstStyle/>
          <a:p>
            <a:r>
              <a:rPr lang="de-DE" smtClean="0"/>
              <a:t>42% der Befragten gaben psychische Beschwerden wie Schlaflosigkeit, Angstzustände und Depressionen an. Nach den Autoren sollen in der Bevölkerung „nur“ 26% vorkommen.</a:t>
            </a:r>
          </a:p>
          <a:p>
            <a:r>
              <a:rPr lang="de-DE" smtClean="0"/>
              <a:t>Die eigenen Belastungen beurteilen die Betriebsräte zu 49% als hoch, 47% als mittel und 3% als gering.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74637"/>
          </a:xfrm>
        </p:spPr>
        <p:txBody>
          <a:bodyPr rtlCol="0">
            <a:normAutofit fontScale="90000"/>
          </a:bodyPr>
          <a:lstStyle/>
          <a:p>
            <a:pPr fontAlgn="auto">
              <a:spcAft>
                <a:spcPts val="0"/>
              </a:spcAft>
              <a:defRPr/>
            </a:pPr>
            <a:endParaRPr lang="de-DE" dirty="0"/>
          </a:p>
        </p:txBody>
      </p:sp>
      <p:sp>
        <p:nvSpPr>
          <p:cNvPr id="30722" name="Inhaltsplatzhalter 2"/>
          <p:cNvSpPr>
            <a:spLocks noGrp="1"/>
          </p:cNvSpPr>
          <p:nvPr>
            <p:ph idx="1"/>
          </p:nvPr>
        </p:nvSpPr>
        <p:spPr>
          <a:xfrm>
            <a:off x="457200" y="908050"/>
            <a:ext cx="8229600" cy="5218113"/>
          </a:xfrm>
        </p:spPr>
        <p:txBody>
          <a:bodyPr/>
          <a:lstStyle/>
          <a:p>
            <a:r>
              <a:rPr lang="de-DE" smtClean="0"/>
              <a:t>Bei den freigestellten Betriebsräten stufen sich 58% als psychisch sehr belastet ein und 40% als mittel. </a:t>
            </a:r>
          </a:p>
          <a:p>
            <a:r>
              <a:rPr lang="de-DE" smtClean="0"/>
              <a:t>Bei den Nicht-freigestellten sind es 44% zu 52%.</a:t>
            </a:r>
          </a:p>
          <a:p>
            <a:r>
              <a:rPr lang="de-DE" smtClean="0"/>
              <a:t>Das Übergewicht der psychischen Belastung liegt demnach bei den Freigestellten.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p:txBody>
          <a:bodyPr/>
          <a:lstStyle/>
          <a:p>
            <a:r>
              <a:rPr lang="de-DE" smtClean="0"/>
              <a:t>3.3 Norbert Gulmo (2008)</a:t>
            </a:r>
          </a:p>
        </p:txBody>
      </p:sp>
      <p:sp>
        <p:nvSpPr>
          <p:cNvPr id="31746" name="Inhaltsplatzhalter 2"/>
          <p:cNvSpPr>
            <a:spLocks noGrp="1"/>
          </p:cNvSpPr>
          <p:nvPr>
            <p:ph idx="1"/>
          </p:nvPr>
        </p:nvSpPr>
        <p:spPr/>
        <p:txBody>
          <a:bodyPr/>
          <a:lstStyle/>
          <a:p>
            <a:pPr marL="0" indent="0">
              <a:buFont typeface="Arial" charset="0"/>
              <a:buNone/>
            </a:pPr>
            <a:r>
              <a:rPr lang="de-DE" smtClean="0"/>
              <a:t>3.3.1 Stichprobe und Datenerhebung</a:t>
            </a:r>
          </a:p>
          <a:p>
            <a:pPr marL="0" indent="0">
              <a:buFont typeface="Arial" charset="0"/>
              <a:buNone/>
            </a:pPr>
            <a:r>
              <a:rPr lang="de-DE" smtClean="0"/>
              <a:t>Durch persönliche Kontakte, Mithilfe von DGB, IG-Metall, VER.DI, IG BCE und zwei Privatanbietern von Betriebsratsseminaren wurde ein standardisierter Fragebogen an 1959 Mitglieder von Arbeitnehmervertretungen verteilt. 608 Fragebögen wurden ausgefüllt, was einer Quote von 31% entspricht.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e-DE" dirty="0" smtClean="0"/>
              <a:t>1. Selbstsorge bei Arbeitnehmervertretern</a:t>
            </a:r>
            <a:endParaRPr lang="de-DE" dirty="0"/>
          </a:p>
        </p:txBody>
      </p:sp>
      <p:sp>
        <p:nvSpPr>
          <p:cNvPr id="3" name="Inhaltsplatzhalt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de-DE" sz="2800" dirty="0" smtClean="0"/>
              <a:t>AN-Vertretungen, die per Gesetz und Selbstverständnis für die Belegschaft „da zu sein“ haben, vergessen manchmal sich selbst.</a:t>
            </a:r>
          </a:p>
          <a:p>
            <a:pPr marL="0" indent="0" fontAlgn="auto">
              <a:spcAft>
                <a:spcPts val="0"/>
              </a:spcAft>
              <a:buFont typeface="Arial" pitchFamily="34" charset="0"/>
              <a:buNone/>
              <a:defRPr/>
            </a:pPr>
            <a:r>
              <a:rPr lang="de-DE" sz="2800" dirty="0" smtClean="0"/>
              <a:t>Den Stress anderer verhindern oder vermindern zu können, setzt eine Auseinandersetzung mit der eigenen Belastungssituation voraus.</a:t>
            </a:r>
          </a:p>
          <a:p>
            <a:pPr marL="0" indent="0" fontAlgn="auto">
              <a:spcAft>
                <a:spcPts val="0"/>
              </a:spcAft>
              <a:buFont typeface="Arial" pitchFamily="34" charset="0"/>
              <a:buNone/>
              <a:defRPr/>
            </a:pPr>
            <a:r>
              <a:rPr lang="de-DE" sz="2800" dirty="0" smtClean="0"/>
              <a:t>„Der Anspruch an die Betriebsräte, neben ihren vielfältigen sonstigen Aktivitäten auch die Sorge um die Belastungen in der Belegschaft zu übernehmen, artet schnell in eine Überforderung jener aus, die sich der Überforderung anderer annehmen sollen.“ Seidl (1999)</a:t>
            </a:r>
            <a:endParaRPr lang="de-DE"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a:xfrm>
            <a:off x="457200" y="274638"/>
            <a:ext cx="8229600" cy="777875"/>
          </a:xfrm>
        </p:spPr>
        <p:txBody>
          <a:bodyPr/>
          <a:lstStyle/>
          <a:p>
            <a:r>
              <a:rPr lang="de-DE" smtClean="0"/>
              <a:t>3.3.2 Gemessene Variablen</a:t>
            </a:r>
          </a:p>
        </p:txBody>
      </p:sp>
      <p:sp>
        <p:nvSpPr>
          <p:cNvPr id="3" name="Inhaltsplatzhalter 2"/>
          <p:cNvSpPr>
            <a:spLocks noGrp="1"/>
          </p:cNvSpPr>
          <p:nvPr>
            <p:ph idx="1"/>
          </p:nvPr>
        </p:nvSpPr>
        <p:spPr>
          <a:xfrm>
            <a:off x="457200" y="1052513"/>
            <a:ext cx="8229600" cy="5073650"/>
          </a:xfrm>
        </p:spPr>
        <p:txBody>
          <a:bodyPr rtlCol="0">
            <a:normAutofit/>
          </a:bodyPr>
          <a:lstStyle/>
          <a:p>
            <a:pPr marL="0" indent="0" fontAlgn="auto">
              <a:spcAft>
                <a:spcPts val="0"/>
              </a:spcAft>
              <a:buFont typeface="Arial" pitchFamily="34" charset="0"/>
              <a:buNone/>
              <a:defRPr/>
            </a:pPr>
            <a:r>
              <a:rPr lang="de-DE" dirty="0" smtClean="0"/>
              <a:t>In dieser Studie wurde eine Vielzahl von Variablen erfasst:</a:t>
            </a:r>
          </a:p>
          <a:p>
            <a:pPr marL="514350" indent="-514350" fontAlgn="auto">
              <a:spcAft>
                <a:spcPts val="0"/>
              </a:spcAft>
              <a:buFont typeface="Arial" pitchFamily="34" charset="0"/>
              <a:buAutoNum type="arabicParenR"/>
              <a:defRPr/>
            </a:pPr>
            <a:r>
              <a:rPr lang="de-DE" sz="2800" dirty="0" smtClean="0"/>
              <a:t>Arbeitskomplexität (Komplexität der Anforderungen)</a:t>
            </a:r>
          </a:p>
          <a:p>
            <a:pPr marL="0" indent="0" fontAlgn="auto">
              <a:spcAft>
                <a:spcPts val="0"/>
              </a:spcAft>
              <a:buFont typeface="Arial" pitchFamily="34" charset="0"/>
              <a:buNone/>
              <a:defRPr/>
            </a:pPr>
            <a:r>
              <a:rPr lang="de-DE" sz="2400" dirty="0" smtClean="0"/>
              <a:t>        Beispiel: Wie häufig muss man bei Ihrer Tätigkeit sehr </a:t>
            </a:r>
          </a:p>
          <a:p>
            <a:pPr marL="0" indent="0" fontAlgn="auto">
              <a:spcAft>
                <a:spcPts val="0"/>
              </a:spcAft>
              <a:buFont typeface="Arial" pitchFamily="34" charset="0"/>
              <a:buNone/>
              <a:defRPr/>
            </a:pPr>
            <a:r>
              <a:rPr lang="de-DE" sz="2400" dirty="0"/>
              <a:t> </a:t>
            </a:r>
            <a:r>
              <a:rPr lang="de-DE" sz="2400" dirty="0" smtClean="0"/>
              <a:t>                       komplizierte Entscheidungen treffen? </a:t>
            </a:r>
          </a:p>
          <a:p>
            <a:pPr marL="0" indent="0" fontAlgn="auto">
              <a:spcAft>
                <a:spcPts val="0"/>
              </a:spcAft>
              <a:buFont typeface="Arial" pitchFamily="34" charset="0"/>
              <a:buNone/>
              <a:defRPr/>
            </a:pPr>
            <a:r>
              <a:rPr lang="de-DE" dirty="0" smtClean="0"/>
              <a:t>2</a:t>
            </a:r>
            <a:r>
              <a:rPr lang="de-DE" sz="2800" dirty="0" smtClean="0"/>
              <a:t>) Variabilität (Ausmaß unterschiedlicher</a:t>
            </a:r>
          </a:p>
          <a:p>
            <a:pPr marL="0" indent="0" fontAlgn="auto">
              <a:spcAft>
                <a:spcPts val="0"/>
              </a:spcAft>
              <a:buFont typeface="Arial" pitchFamily="34" charset="0"/>
              <a:buNone/>
              <a:defRPr/>
            </a:pPr>
            <a:r>
              <a:rPr lang="de-DE" sz="2800" dirty="0"/>
              <a:t> </a:t>
            </a:r>
            <a:r>
              <a:rPr lang="de-DE" sz="2800" dirty="0" smtClean="0"/>
              <a:t>    Aufgaben)</a:t>
            </a:r>
          </a:p>
          <a:p>
            <a:pPr marL="0" indent="0" fontAlgn="auto">
              <a:spcAft>
                <a:spcPts val="0"/>
              </a:spcAft>
              <a:buFont typeface="Arial" pitchFamily="34" charset="0"/>
              <a:buNone/>
              <a:defRPr/>
            </a:pPr>
            <a:r>
              <a:rPr lang="de-DE" sz="2400" dirty="0" smtClean="0"/>
              <a:t>      Beispiel: Haben Sie bei Ihrer Betriebsratstätigkeit mit  </a:t>
            </a:r>
          </a:p>
          <a:p>
            <a:pPr marL="0" indent="0" fontAlgn="auto">
              <a:spcAft>
                <a:spcPts val="0"/>
              </a:spcAft>
              <a:buFont typeface="Arial" pitchFamily="34" charset="0"/>
              <a:buNone/>
              <a:defRPr/>
            </a:pPr>
            <a:r>
              <a:rPr lang="de-DE" sz="2400" dirty="0"/>
              <a:t> </a:t>
            </a:r>
            <a:r>
              <a:rPr lang="de-DE" sz="2400" dirty="0" smtClean="0"/>
              <a:t>                      Routineaufgaben zu tun?</a:t>
            </a:r>
          </a:p>
          <a:p>
            <a:pPr marL="0" indent="0" fontAlgn="auto">
              <a:spcAft>
                <a:spcPts val="0"/>
              </a:spcAft>
              <a:buFont typeface="Arial" pitchFamily="34" charset="0"/>
              <a:buNone/>
              <a:defRPr/>
            </a:pPr>
            <a:endParaRPr lang="de-DE" sz="2400" dirty="0" smtClean="0"/>
          </a:p>
          <a:p>
            <a:pPr marL="0" indent="0" fontAlgn="auto">
              <a:spcAft>
                <a:spcPts val="0"/>
              </a:spcAft>
              <a:buFont typeface="Arial" pitchFamily="34" charset="0"/>
              <a:buNone/>
              <a:defRPr/>
            </a:pPr>
            <a:endParaRPr lang="de-DE" dirty="0" smtClean="0"/>
          </a:p>
          <a:p>
            <a:pPr marL="0" indent="0" fontAlgn="auto">
              <a:spcAft>
                <a:spcPts val="0"/>
              </a:spcAft>
              <a:buFont typeface="Arial" pitchFamily="34" charset="0"/>
              <a:buNone/>
              <a:defRPr/>
            </a:pPr>
            <a:endParaRPr lang="de-DE" sz="2400" dirty="0" smtClean="0"/>
          </a:p>
          <a:p>
            <a:pPr fontAlgn="auto">
              <a:spcAft>
                <a:spcPts val="0"/>
              </a:spcAft>
              <a:buFont typeface="Arial" pitchFamily="34" charset="0"/>
              <a:buChar char="•"/>
              <a:defRPr/>
            </a:pPr>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74637"/>
          </a:xfrm>
        </p:spPr>
        <p:txBody>
          <a:bodyPr rtlCol="0">
            <a:normAutofit fontScale="90000"/>
          </a:bodyPr>
          <a:lstStyle/>
          <a:p>
            <a:pPr fontAlgn="auto">
              <a:spcAft>
                <a:spcPts val="0"/>
              </a:spcAft>
              <a:defRPr/>
            </a:pPr>
            <a:endParaRPr lang="de-DE" dirty="0"/>
          </a:p>
        </p:txBody>
      </p:sp>
      <p:sp>
        <p:nvSpPr>
          <p:cNvPr id="33794" name="Inhaltsplatzhalter 2"/>
          <p:cNvSpPr>
            <a:spLocks noGrp="1"/>
          </p:cNvSpPr>
          <p:nvPr>
            <p:ph idx="1"/>
          </p:nvPr>
        </p:nvSpPr>
        <p:spPr>
          <a:xfrm>
            <a:off x="457200" y="692150"/>
            <a:ext cx="8229600" cy="5434013"/>
          </a:xfrm>
        </p:spPr>
        <p:txBody>
          <a:bodyPr/>
          <a:lstStyle/>
          <a:p>
            <a:pPr marL="0" indent="0">
              <a:buFont typeface="Arial" charset="0"/>
              <a:buNone/>
            </a:pPr>
            <a:r>
              <a:rPr lang="de-DE" sz="2800" smtClean="0"/>
              <a:t>3) (Regulations-)Unsicherheit (Unsicherheit über</a:t>
            </a:r>
          </a:p>
          <a:p>
            <a:pPr marL="0" indent="0">
              <a:buFont typeface="Arial" charset="0"/>
              <a:buNone/>
            </a:pPr>
            <a:r>
              <a:rPr lang="de-DE" sz="2800" smtClean="0"/>
              <a:t>     Anforderungen, Arbeitsergebnisse oder </a:t>
            </a:r>
          </a:p>
          <a:p>
            <a:pPr marL="0" indent="0">
              <a:buFont typeface="Arial" charset="0"/>
              <a:buNone/>
            </a:pPr>
            <a:r>
              <a:rPr lang="de-DE" sz="2800" smtClean="0"/>
              <a:t>     Folgen)</a:t>
            </a:r>
          </a:p>
          <a:p>
            <a:pPr marL="0" indent="0">
              <a:buFont typeface="Arial" charset="0"/>
              <a:buNone/>
            </a:pPr>
            <a:r>
              <a:rPr lang="de-DE" sz="2400" smtClean="0"/>
              <a:t>        Beispiel: Wie oft kommt es vor, dass Sie bei Ihrer Tätigkeit</a:t>
            </a:r>
          </a:p>
          <a:p>
            <a:pPr marL="0" indent="0">
              <a:buFont typeface="Arial" charset="0"/>
              <a:buNone/>
            </a:pPr>
            <a:r>
              <a:rPr lang="de-DE" sz="2400" smtClean="0"/>
              <a:t>        Entscheidungen fällen müssen, ohne dass ausreichende </a:t>
            </a:r>
          </a:p>
          <a:p>
            <a:pPr marL="0" indent="0">
              <a:buFont typeface="Arial" charset="0"/>
              <a:buNone/>
            </a:pPr>
            <a:r>
              <a:rPr lang="de-DE" sz="2400" smtClean="0"/>
              <a:t>        Information zur Verfügung steht?</a:t>
            </a:r>
          </a:p>
          <a:p>
            <a:pPr marL="0" indent="0">
              <a:buFont typeface="Arial" charset="0"/>
              <a:buNone/>
            </a:pPr>
            <a:r>
              <a:rPr lang="de-DE" sz="2800" smtClean="0"/>
              <a:t>4) Arbeitsunterbrechungen</a:t>
            </a:r>
          </a:p>
          <a:p>
            <a:pPr marL="0" indent="0">
              <a:buFont typeface="Arial" charset="0"/>
              <a:buNone/>
            </a:pPr>
            <a:r>
              <a:rPr lang="de-DE" sz="2400" smtClean="0"/>
              <a:t>        Beispiel: Wie häufig werden Sie durch andere </a:t>
            </a:r>
          </a:p>
          <a:p>
            <a:pPr marL="0" indent="0">
              <a:buFont typeface="Arial" charset="0"/>
              <a:buNone/>
            </a:pPr>
            <a:r>
              <a:rPr lang="de-DE" sz="2400" smtClean="0"/>
              <a:t>        Kollegen/Mitarbeiter bei Ihrer Betriebsratsarbeit </a:t>
            </a:r>
          </a:p>
          <a:p>
            <a:pPr marL="0" indent="0">
              <a:buFont typeface="Arial" charset="0"/>
              <a:buNone/>
            </a:pPr>
            <a:r>
              <a:rPr lang="de-DE" sz="2400" smtClean="0"/>
              <a:t>        unterbrochen?</a:t>
            </a:r>
          </a:p>
          <a:p>
            <a:pPr marL="0" indent="0">
              <a:buFont typeface="Arial" charset="0"/>
              <a:buNone/>
            </a:pPr>
            <a:endParaRPr lang="de-DE" sz="2800" smtClean="0"/>
          </a:p>
          <a:p>
            <a:pPr marL="0" indent="0">
              <a:buFont typeface="Arial" charset="0"/>
              <a:buNone/>
            </a:pPr>
            <a:endParaRPr lang="de-DE"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34818" name="Inhaltsplatzhalter 2"/>
          <p:cNvSpPr>
            <a:spLocks noGrp="1"/>
          </p:cNvSpPr>
          <p:nvPr>
            <p:ph idx="1"/>
          </p:nvPr>
        </p:nvSpPr>
        <p:spPr>
          <a:xfrm>
            <a:off x="457200" y="908050"/>
            <a:ext cx="8229600" cy="5218113"/>
          </a:xfrm>
        </p:spPr>
        <p:txBody>
          <a:bodyPr/>
          <a:lstStyle/>
          <a:p>
            <a:pPr marL="0" indent="0">
              <a:buFont typeface="Arial" charset="0"/>
              <a:buNone/>
            </a:pPr>
            <a:r>
              <a:rPr lang="de-DE" sz="2800" smtClean="0"/>
              <a:t>5) Zeitdruck (Tempo/Arbeitsvolumen)</a:t>
            </a:r>
          </a:p>
          <a:p>
            <a:pPr marL="0" indent="0">
              <a:buFont typeface="Arial" charset="0"/>
              <a:buNone/>
            </a:pPr>
            <a:r>
              <a:rPr lang="de-DE" sz="2800" smtClean="0"/>
              <a:t>     </a:t>
            </a:r>
            <a:r>
              <a:rPr lang="de-DE" sz="2400" smtClean="0"/>
              <a:t>Beispiel: Wie häufig stehen Sie unter Zeitdruck?</a:t>
            </a:r>
          </a:p>
          <a:p>
            <a:pPr marL="0" indent="0">
              <a:buFont typeface="Arial" charset="0"/>
              <a:buNone/>
            </a:pPr>
            <a:r>
              <a:rPr lang="de-DE" sz="2800" smtClean="0"/>
              <a:t>6) Skala zur Erfassung von sozialen Stressoren am</a:t>
            </a:r>
          </a:p>
          <a:p>
            <a:pPr marL="0" indent="0">
              <a:buFont typeface="Arial" charset="0"/>
              <a:buNone/>
            </a:pPr>
            <a:r>
              <a:rPr lang="de-DE" sz="2800" smtClean="0"/>
              <a:t>    Arbeitsplatz (Frese und Zapf 1987)</a:t>
            </a:r>
          </a:p>
          <a:p>
            <a:pPr marL="0" indent="0">
              <a:buFont typeface="Arial" charset="0"/>
              <a:buNone/>
            </a:pPr>
            <a:endParaRPr lang="de-DE" sz="2800" smtClean="0"/>
          </a:p>
          <a:p>
            <a:pPr marL="0" indent="0">
              <a:buFont typeface="Arial" charset="0"/>
              <a:buNone/>
            </a:pPr>
            <a:r>
              <a:rPr lang="de-DE" sz="2800" smtClean="0"/>
              <a:t>Zur Erfassung von Ressourcen wurden folgende Variablen gemessen:</a:t>
            </a:r>
          </a:p>
          <a:p>
            <a:pPr marL="0" indent="0">
              <a:buFont typeface="Arial" charset="0"/>
              <a:buNone/>
            </a:pPr>
            <a:r>
              <a:rPr lang="de-DE" sz="2800" smtClean="0"/>
              <a:t>7) Handlungsspielraum</a:t>
            </a:r>
          </a:p>
          <a:p>
            <a:pPr marL="0" indent="0">
              <a:buFont typeface="Arial" charset="0"/>
              <a:buNone/>
            </a:pPr>
            <a:r>
              <a:rPr lang="de-DE" sz="2800" smtClean="0"/>
              <a:t>     </a:t>
            </a:r>
            <a:r>
              <a:rPr lang="de-DE" sz="2400" smtClean="0"/>
              <a:t>Beispiel: ….wie viel Möglichkeiten zu eigenen Entscheidungen</a:t>
            </a:r>
          </a:p>
          <a:p>
            <a:pPr marL="0" indent="0">
              <a:buFont typeface="Arial" charset="0"/>
              <a:buNone/>
            </a:pPr>
            <a:r>
              <a:rPr lang="de-DE" sz="2400" smtClean="0"/>
              <a:t>      bietet Ihnen Ihre Arbeit?</a:t>
            </a:r>
            <a:endParaRPr lang="de-DE" sz="2800" smtClean="0"/>
          </a:p>
          <a:p>
            <a:pPr marL="0" indent="0">
              <a:buFont typeface="Arial" charset="0"/>
              <a:buNone/>
            </a:pPr>
            <a:endParaRPr lang="de-DE" sz="2800" smtClean="0"/>
          </a:p>
          <a:p>
            <a:pPr marL="0" indent="0">
              <a:buFont typeface="Arial" charset="0"/>
              <a:buNone/>
            </a:pPr>
            <a:endParaRPr lang="de-DE" sz="2800" smtClean="0"/>
          </a:p>
          <a:p>
            <a:pPr marL="0" indent="0">
              <a:buFont typeface="Arial" charset="0"/>
              <a:buNone/>
            </a:pPr>
            <a:endParaRPr lang="de-DE" sz="2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765175"/>
            <a:ext cx="8229600" cy="5360988"/>
          </a:xfrm>
        </p:spPr>
        <p:txBody>
          <a:bodyPr rtlCol="0">
            <a:normAutofit fontScale="92500" lnSpcReduction="10000"/>
          </a:bodyPr>
          <a:lstStyle/>
          <a:p>
            <a:pPr marL="0" indent="0" fontAlgn="auto">
              <a:spcAft>
                <a:spcPts val="0"/>
              </a:spcAft>
              <a:buFont typeface="Arial" pitchFamily="34" charset="0"/>
              <a:buNone/>
              <a:defRPr/>
            </a:pPr>
            <a:r>
              <a:rPr lang="de-DE" sz="2800" dirty="0" smtClean="0"/>
              <a:t>8) Partizipation (Einfluss auf Urlaubspläne etc.)</a:t>
            </a:r>
          </a:p>
          <a:p>
            <a:pPr marL="0" indent="0" fontAlgn="auto">
              <a:spcAft>
                <a:spcPts val="0"/>
              </a:spcAft>
              <a:buFont typeface="Arial" pitchFamily="34" charset="0"/>
              <a:buNone/>
              <a:defRPr/>
            </a:pPr>
            <a:r>
              <a:rPr lang="de-DE" sz="2800" dirty="0"/>
              <a:t> </a:t>
            </a:r>
            <a:r>
              <a:rPr lang="de-DE" sz="2800" dirty="0" smtClean="0"/>
              <a:t>    </a:t>
            </a:r>
            <a:r>
              <a:rPr lang="de-DE" sz="2400" dirty="0" smtClean="0"/>
              <a:t>Beispiel:…bei der Planung von Sitzungsterminen.</a:t>
            </a:r>
          </a:p>
          <a:p>
            <a:pPr marL="0" indent="0" fontAlgn="auto">
              <a:spcAft>
                <a:spcPts val="0"/>
              </a:spcAft>
              <a:buFont typeface="Arial" pitchFamily="34" charset="0"/>
              <a:buNone/>
              <a:defRPr/>
            </a:pPr>
            <a:r>
              <a:rPr lang="de-DE" sz="2800" dirty="0" smtClean="0"/>
              <a:t>9) Zeitspielraum</a:t>
            </a:r>
          </a:p>
          <a:p>
            <a:pPr marL="0" indent="0" fontAlgn="auto">
              <a:spcAft>
                <a:spcPts val="0"/>
              </a:spcAft>
              <a:buFont typeface="Arial" pitchFamily="34" charset="0"/>
              <a:buNone/>
              <a:defRPr/>
            </a:pPr>
            <a:r>
              <a:rPr lang="de-DE" sz="2400" dirty="0"/>
              <a:t> </a:t>
            </a:r>
            <a:r>
              <a:rPr lang="de-DE" sz="2400" dirty="0" smtClean="0"/>
              <a:t>     Beispiel: …können Sie selbst bestimmen, wie lange Sie an</a:t>
            </a:r>
          </a:p>
          <a:p>
            <a:pPr marL="0" indent="0" fontAlgn="auto">
              <a:spcAft>
                <a:spcPts val="0"/>
              </a:spcAft>
              <a:buFont typeface="Arial" pitchFamily="34" charset="0"/>
              <a:buNone/>
              <a:defRPr/>
            </a:pPr>
            <a:r>
              <a:rPr lang="de-DE" sz="2400" dirty="0"/>
              <a:t> </a:t>
            </a:r>
            <a:r>
              <a:rPr lang="de-DE" sz="2400" dirty="0" smtClean="0"/>
              <a:t>     einer Sache arbeiten?</a:t>
            </a:r>
          </a:p>
          <a:p>
            <a:pPr marL="0" indent="0" fontAlgn="auto">
              <a:spcAft>
                <a:spcPts val="0"/>
              </a:spcAft>
              <a:buFont typeface="Arial" pitchFamily="34" charset="0"/>
              <a:buNone/>
              <a:defRPr/>
            </a:pPr>
            <a:r>
              <a:rPr lang="de-DE" sz="2800" dirty="0" smtClean="0"/>
              <a:t>10) Skala Soziale Unterstützung (aus SALSA von </a:t>
            </a:r>
            <a:r>
              <a:rPr lang="de-DE" sz="2800" dirty="0" err="1" smtClean="0"/>
              <a:t>Rimann</a:t>
            </a:r>
            <a:endParaRPr lang="de-DE" sz="2800" dirty="0" smtClean="0"/>
          </a:p>
          <a:p>
            <a:pPr marL="0" indent="0" fontAlgn="auto">
              <a:spcAft>
                <a:spcPts val="0"/>
              </a:spcAft>
              <a:buFont typeface="Arial" pitchFamily="34" charset="0"/>
              <a:buNone/>
              <a:defRPr/>
            </a:pPr>
            <a:r>
              <a:rPr lang="de-DE" sz="2800" dirty="0"/>
              <a:t> </a:t>
            </a:r>
            <a:r>
              <a:rPr lang="de-DE" sz="2800" dirty="0" smtClean="0"/>
              <a:t>      und </a:t>
            </a:r>
            <a:r>
              <a:rPr lang="de-DE" sz="2800" dirty="0" err="1" smtClean="0"/>
              <a:t>Udris</a:t>
            </a:r>
            <a:r>
              <a:rPr lang="de-DE" sz="2800" dirty="0" smtClean="0"/>
              <a:t> 1993)</a:t>
            </a:r>
          </a:p>
          <a:p>
            <a:pPr marL="0" indent="0" fontAlgn="auto">
              <a:spcAft>
                <a:spcPts val="0"/>
              </a:spcAft>
              <a:buFont typeface="Arial" pitchFamily="34" charset="0"/>
              <a:buNone/>
              <a:defRPr/>
            </a:pPr>
            <a:r>
              <a:rPr lang="de-DE" sz="2800" dirty="0" smtClean="0"/>
              <a:t>11) Skala zur Allgemeinen Selbstwirksamkeitserwartung</a:t>
            </a:r>
          </a:p>
          <a:p>
            <a:pPr marL="0" indent="0" fontAlgn="auto">
              <a:spcAft>
                <a:spcPts val="0"/>
              </a:spcAft>
              <a:buFont typeface="Arial" pitchFamily="34" charset="0"/>
              <a:buNone/>
              <a:defRPr/>
            </a:pPr>
            <a:r>
              <a:rPr lang="de-DE" sz="2800" dirty="0"/>
              <a:t> </a:t>
            </a:r>
            <a:r>
              <a:rPr lang="de-DE" sz="2800" dirty="0" smtClean="0"/>
              <a:t>     (Schwarzer und Jerusalem 1999)</a:t>
            </a:r>
          </a:p>
          <a:p>
            <a:pPr marL="0" indent="0" fontAlgn="auto">
              <a:spcAft>
                <a:spcPts val="0"/>
              </a:spcAft>
              <a:buFont typeface="Arial" pitchFamily="34" charset="0"/>
              <a:buNone/>
              <a:defRPr/>
            </a:pPr>
            <a:r>
              <a:rPr lang="de-DE" sz="2800" dirty="0"/>
              <a:t> </a:t>
            </a:r>
            <a:r>
              <a:rPr lang="de-DE" sz="2800" dirty="0" smtClean="0"/>
              <a:t>      </a:t>
            </a:r>
            <a:r>
              <a:rPr lang="de-DE" sz="2400" dirty="0" smtClean="0"/>
              <a:t>Sie misst die Zuversicht, schwierige Situationen zu meistern, </a:t>
            </a:r>
          </a:p>
          <a:p>
            <a:pPr marL="0" indent="0" fontAlgn="auto">
              <a:spcAft>
                <a:spcPts val="0"/>
              </a:spcAft>
              <a:buFont typeface="Arial" pitchFamily="34" charset="0"/>
              <a:buNone/>
              <a:defRPr/>
            </a:pPr>
            <a:r>
              <a:rPr lang="de-DE" sz="2400" dirty="0"/>
              <a:t> </a:t>
            </a:r>
            <a:r>
              <a:rPr lang="de-DE" sz="2400" dirty="0" smtClean="0"/>
              <a:t>        wobei der Erfolg der eigenen Person zugeschrieben wird.</a:t>
            </a:r>
            <a:endParaRPr lang="de-DE" sz="2800" dirty="0" smtClean="0"/>
          </a:p>
          <a:p>
            <a:pPr marL="0" indent="0" fontAlgn="auto">
              <a:spcAft>
                <a:spcPts val="0"/>
              </a:spcAft>
              <a:buFont typeface="Arial" pitchFamily="34" charset="0"/>
              <a:buNone/>
              <a:defRPr/>
            </a:pPr>
            <a:r>
              <a:rPr lang="de-DE" dirty="0"/>
              <a:t> </a:t>
            </a:r>
            <a:r>
              <a:rPr lang="de-DE" dirty="0" smtClean="0"/>
              <a:t>  </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74637"/>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692150"/>
            <a:ext cx="8229600" cy="5434013"/>
          </a:xfrm>
        </p:spPr>
        <p:txBody>
          <a:bodyPr rtlCol="0">
            <a:normAutofit fontScale="92500" lnSpcReduction="10000"/>
          </a:bodyPr>
          <a:lstStyle/>
          <a:p>
            <a:pPr marL="0" indent="0" fontAlgn="auto">
              <a:spcAft>
                <a:spcPts val="0"/>
              </a:spcAft>
              <a:buFont typeface="Arial" pitchFamily="34" charset="0"/>
              <a:buNone/>
              <a:defRPr/>
            </a:pPr>
            <a:r>
              <a:rPr lang="de-DE" sz="2800" dirty="0" smtClean="0"/>
              <a:t>12) Skala zur Schuldabwehr</a:t>
            </a:r>
          </a:p>
          <a:p>
            <a:pPr marL="0" indent="0" fontAlgn="auto">
              <a:spcAft>
                <a:spcPts val="0"/>
              </a:spcAft>
              <a:buFont typeface="Arial" pitchFamily="34" charset="0"/>
              <a:buNone/>
              <a:defRPr/>
            </a:pPr>
            <a:r>
              <a:rPr lang="de-DE" sz="2800" dirty="0"/>
              <a:t> </a:t>
            </a:r>
            <a:r>
              <a:rPr lang="de-DE" sz="2800" dirty="0" smtClean="0"/>
              <a:t>      </a:t>
            </a:r>
            <a:r>
              <a:rPr lang="de-DE" sz="2400" dirty="0" smtClean="0"/>
              <a:t>Beispiel: …..sage ich mir, ich habe mir nichts vorzuwerfen.</a:t>
            </a:r>
          </a:p>
          <a:p>
            <a:pPr marL="0" indent="0" fontAlgn="auto">
              <a:spcAft>
                <a:spcPts val="0"/>
              </a:spcAft>
              <a:buFont typeface="Arial" pitchFamily="34" charset="0"/>
              <a:buNone/>
              <a:defRPr/>
            </a:pPr>
            <a:r>
              <a:rPr lang="de-DE" sz="2800" dirty="0" smtClean="0"/>
              <a:t>13) Situationskontrolle (Tendenz, Kontrolle über</a:t>
            </a:r>
          </a:p>
          <a:p>
            <a:pPr marL="0" indent="0" fontAlgn="auto">
              <a:spcAft>
                <a:spcPts val="0"/>
              </a:spcAft>
              <a:buFont typeface="Arial" pitchFamily="34" charset="0"/>
              <a:buNone/>
              <a:defRPr/>
            </a:pPr>
            <a:r>
              <a:rPr lang="de-DE" sz="2800" dirty="0"/>
              <a:t> </a:t>
            </a:r>
            <a:r>
              <a:rPr lang="de-DE" sz="2800" dirty="0" smtClean="0"/>
              <a:t>      belastende Situationen zu gewinnen)</a:t>
            </a:r>
          </a:p>
          <a:p>
            <a:pPr marL="0" indent="0" fontAlgn="auto">
              <a:spcAft>
                <a:spcPts val="0"/>
              </a:spcAft>
              <a:buFont typeface="Arial" pitchFamily="34" charset="0"/>
              <a:buNone/>
              <a:defRPr/>
            </a:pPr>
            <a:r>
              <a:rPr lang="de-DE" sz="2800" dirty="0"/>
              <a:t> </a:t>
            </a:r>
            <a:r>
              <a:rPr lang="de-DE" sz="2800" dirty="0" smtClean="0"/>
              <a:t>      </a:t>
            </a:r>
            <a:r>
              <a:rPr lang="de-DE" sz="2400" dirty="0" smtClean="0"/>
              <a:t>Beispiel: .....überlege ich mir mein weiteres Verhalten ganz </a:t>
            </a:r>
          </a:p>
          <a:p>
            <a:pPr marL="0" indent="0" fontAlgn="auto">
              <a:spcAft>
                <a:spcPts val="0"/>
              </a:spcAft>
              <a:buFont typeface="Arial" pitchFamily="34" charset="0"/>
              <a:buNone/>
              <a:defRPr/>
            </a:pPr>
            <a:r>
              <a:rPr lang="de-DE" sz="2400" dirty="0"/>
              <a:t> </a:t>
            </a:r>
            <a:r>
              <a:rPr lang="de-DE" sz="2400" dirty="0" smtClean="0"/>
              <a:t>                             genau.</a:t>
            </a:r>
          </a:p>
          <a:p>
            <a:pPr marL="0" indent="0" fontAlgn="auto">
              <a:spcAft>
                <a:spcPts val="0"/>
              </a:spcAft>
              <a:buFont typeface="Arial" pitchFamily="34" charset="0"/>
              <a:buNone/>
              <a:defRPr/>
            </a:pPr>
            <a:r>
              <a:rPr lang="de-DE" sz="2800" dirty="0" smtClean="0"/>
              <a:t>14) Soziales Unterstützungsbedürfnis (Tendenz, bei</a:t>
            </a:r>
          </a:p>
          <a:p>
            <a:pPr marL="0" indent="0" fontAlgn="auto">
              <a:spcAft>
                <a:spcPts val="0"/>
              </a:spcAft>
              <a:buFont typeface="Arial" pitchFamily="34" charset="0"/>
              <a:buNone/>
              <a:defRPr/>
            </a:pPr>
            <a:r>
              <a:rPr lang="de-DE" sz="2800" dirty="0"/>
              <a:t> </a:t>
            </a:r>
            <a:r>
              <a:rPr lang="de-DE" sz="2800" dirty="0" smtClean="0"/>
              <a:t>      Stress Kontakt aufzunehmen)</a:t>
            </a:r>
          </a:p>
          <a:p>
            <a:pPr marL="0" indent="0" fontAlgn="auto">
              <a:spcAft>
                <a:spcPts val="0"/>
              </a:spcAft>
              <a:buFont typeface="Arial" pitchFamily="34" charset="0"/>
              <a:buNone/>
              <a:defRPr/>
            </a:pPr>
            <a:r>
              <a:rPr lang="de-DE" sz="2400" dirty="0"/>
              <a:t> </a:t>
            </a:r>
            <a:r>
              <a:rPr lang="de-DE" sz="2400" dirty="0" smtClean="0"/>
              <a:t>       Beispiel: ..muss ich mich einfach mit jemandem aussprechen.</a:t>
            </a:r>
          </a:p>
          <a:p>
            <a:pPr marL="0" indent="0" fontAlgn="auto">
              <a:spcAft>
                <a:spcPts val="0"/>
              </a:spcAft>
              <a:buFont typeface="Arial" pitchFamily="34" charset="0"/>
              <a:buNone/>
              <a:defRPr/>
            </a:pPr>
            <a:r>
              <a:rPr lang="de-DE" sz="2800" dirty="0" smtClean="0"/>
              <a:t>15) Gefühlshemmung</a:t>
            </a:r>
          </a:p>
          <a:p>
            <a:pPr marL="0" indent="0" fontAlgn="auto">
              <a:spcAft>
                <a:spcPts val="0"/>
              </a:spcAft>
              <a:buFont typeface="Arial" pitchFamily="34" charset="0"/>
              <a:buNone/>
              <a:defRPr/>
            </a:pPr>
            <a:r>
              <a:rPr lang="de-DE" sz="2800" dirty="0"/>
              <a:t> </a:t>
            </a:r>
            <a:r>
              <a:rPr lang="de-DE" sz="2800" dirty="0" smtClean="0"/>
              <a:t>      </a:t>
            </a:r>
            <a:r>
              <a:rPr lang="de-DE" sz="2400" dirty="0" smtClean="0"/>
              <a:t>Beispiel: Wenn mich jemand aus der Fassung bringt, </a:t>
            </a:r>
          </a:p>
          <a:p>
            <a:pPr marL="0" indent="0" fontAlgn="auto">
              <a:spcAft>
                <a:spcPts val="0"/>
              </a:spcAft>
              <a:buFont typeface="Arial" pitchFamily="34" charset="0"/>
              <a:buNone/>
              <a:defRPr/>
            </a:pPr>
            <a:r>
              <a:rPr lang="de-DE" sz="2400" dirty="0"/>
              <a:t> </a:t>
            </a:r>
            <a:r>
              <a:rPr lang="de-DE" sz="2400" dirty="0" smtClean="0"/>
              <a:t>                        versuche ich, meine Gefühle zu verbergen.</a:t>
            </a:r>
            <a:endParaRPr lang="de-DE" sz="2800" dirty="0" smtClean="0"/>
          </a:p>
          <a:p>
            <a:pPr marL="0" indent="0" fontAlgn="auto">
              <a:spcAft>
                <a:spcPts val="0"/>
              </a:spcAft>
              <a:buFont typeface="Arial" pitchFamily="34" charset="0"/>
              <a:buNone/>
              <a:defRPr/>
            </a:pP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74637"/>
          </a:xfrm>
        </p:spPr>
        <p:txBody>
          <a:bodyPr rtlCol="0">
            <a:normAutofit fontScale="90000"/>
          </a:bodyPr>
          <a:lstStyle/>
          <a:p>
            <a:pPr fontAlgn="auto">
              <a:spcAft>
                <a:spcPts val="0"/>
              </a:spcAft>
              <a:defRPr/>
            </a:pPr>
            <a:endParaRPr lang="de-DE" dirty="0"/>
          </a:p>
        </p:txBody>
      </p:sp>
      <p:sp>
        <p:nvSpPr>
          <p:cNvPr id="37890" name="Inhaltsplatzhalter 2"/>
          <p:cNvSpPr>
            <a:spLocks noGrp="1"/>
          </p:cNvSpPr>
          <p:nvPr>
            <p:ph idx="1"/>
          </p:nvPr>
        </p:nvSpPr>
        <p:spPr>
          <a:xfrm>
            <a:off x="457200" y="765175"/>
            <a:ext cx="8229600" cy="5360988"/>
          </a:xfrm>
        </p:spPr>
        <p:txBody>
          <a:bodyPr/>
          <a:lstStyle/>
          <a:p>
            <a:pPr marL="0" indent="0">
              <a:buFont typeface="Arial" charset="0"/>
              <a:buNone/>
            </a:pPr>
            <a:r>
              <a:rPr lang="de-DE" sz="2800" smtClean="0"/>
              <a:t>16) Gedankliche Weiterbeschäftigung</a:t>
            </a:r>
          </a:p>
          <a:p>
            <a:pPr marL="0" indent="0">
              <a:buFont typeface="Arial" charset="0"/>
              <a:buNone/>
            </a:pPr>
            <a:r>
              <a:rPr lang="de-DE" sz="2400" smtClean="0"/>
              <a:t>        Beispiel: Ich erinnere mich noch lange danach an Dinge, die</a:t>
            </a:r>
          </a:p>
          <a:p>
            <a:pPr marL="0" indent="0">
              <a:buFont typeface="Arial" charset="0"/>
              <a:buNone/>
            </a:pPr>
            <a:r>
              <a:rPr lang="de-DE" sz="2400" smtClean="0"/>
              <a:t>        mich aus der Fassung gebracht oder geärgert haben.</a:t>
            </a:r>
          </a:p>
          <a:p>
            <a:pPr marL="0" indent="0">
              <a:buFont typeface="Arial" charset="0"/>
              <a:buNone/>
            </a:pPr>
            <a:r>
              <a:rPr lang="de-DE" sz="2800" smtClean="0"/>
              <a:t>17) Skala zum Gesundheitsverhalten (Udris et al. 1992)</a:t>
            </a:r>
          </a:p>
          <a:p>
            <a:pPr marL="0" indent="0">
              <a:buFont typeface="Arial" charset="0"/>
              <a:buNone/>
            </a:pPr>
            <a:r>
              <a:rPr lang="de-DE" sz="2800" smtClean="0"/>
              <a:t>       </a:t>
            </a:r>
            <a:r>
              <a:rPr lang="de-DE" sz="2400" smtClean="0"/>
              <a:t>(Beinhaltet Fragen zu Ernährung, Alkoholkonsum, </a:t>
            </a:r>
          </a:p>
          <a:p>
            <a:pPr marL="0" indent="0">
              <a:buFont typeface="Arial" charset="0"/>
              <a:buNone/>
            </a:pPr>
            <a:r>
              <a:rPr lang="de-DE" sz="2400" smtClean="0"/>
              <a:t>          Bewegung, Entspannungstechniken, etc.)</a:t>
            </a:r>
          </a:p>
          <a:p>
            <a:pPr marL="0" indent="0">
              <a:buFont typeface="Arial" charset="0"/>
              <a:buNone/>
            </a:pPr>
            <a:r>
              <a:rPr lang="de-DE" sz="2800" smtClean="0"/>
              <a:t>18) Irritation (früher als Gereiztheit bezeichnet)</a:t>
            </a:r>
          </a:p>
          <a:p>
            <a:pPr marL="0" indent="0">
              <a:buFont typeface="Arial" charset="0"/>
              <a:buNone/>
            </a:pPr>
            <a:r>
              <a:rPr lang="de-DE" sz="2800" smtClean="0"/>
              <a:t>       </a:t>
            </a:r>
            <a:r>
              <a:rPr lang="de-DE" sz="2400" smtClean="0"/>
              <a:t>Beispiel: Es fällt mir schwer, nach der Arbeit abzuschalten.</a:t>
            </a:r>
          </a:p>
          <a:p>
            <a:pPr marL="0" indent="0">
              <a:buFont typeface="Arial" charset="0"/>
              <a:buNone/>
            </a:pPr>
            <a:r>
              <a:rPr lang="de-DE" sz="2800" smtClean="0"/>
              <a:t>19) Skala Psychosomatische Beschwerden</a:t>
            </a:r>
          </a:p>
          <a:p>
            <a:pPr marL="0" indent="0">
              <a:buFont typeface="Arial" charset="0"/>
              <a:buNone/>
            </a:pPr>
            <a:r>
              <a:rPr lang="de-DE" sz="2800" smtClean="0"/>
              <a:t>        </a:t>
            </a:r>
            <a:r>
              <a:rPr lang="de-DE" sz="2400" smtClean="0"/>
              <a:t>Beispiel: …Ohrengeräusche</a:t>
            </a:r>
            <a:endParaRPr lang="de-DE"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836613"/>
            <a:ext cx="8229600" cy="5289550"/>
          </a:xfrm>
        </p:spPr>
        <p:txBody>
          <a:bodyPr rtlCol="0">
            <a:normAutofit fontScale="92500" lnSpcReduction="10000"/>
          </a:bodyPr>
          <a:lstStyle/>
          <a:p>
            <a:pPr marL="0" indent="0" fontAlgn="auto">
              <a:spcAft>
                <a:spcPts val="0"/>
              </a:spcAft>
              <a:buFont typeface="Arial" pitchFamily="34" charset="0"/>
              <a:buNone/>
              <a:defRPr/>
            </a:pPr>
            <a:r>
              <a:rPr lang="de-DE" sz="2800" dirty="0" smtClean="0"/>
              <a:t>20) Erfassung von Burnout (</a:t>
            </a:r>
            <a:r>
              <a:rPr lang="de-DE" sz="2800" dirty="0" err="1" smtClean="0"/>
              <a:t>Maslach</a:t>
            </a:r>
            <a:r>
              <a:rPr lang="de-DE" sz="2800" dirty="0" smtClean="0"/>
              <a:t> Burnout</a:t>
            </a:r>
          </a:p>
          <a:p>
            <a:pPr marL="0" indent="0" fontAlgn="auto">
              <a:spcAft>
                <a:spcPts val="0"/>
              </a:spcAft>
              <a:buFont typeface="Arial" pitchFamily="34" charset="0"/>
              <a:buNone/>
              <a:defRPr/>
            </a:pPr>
            <a:r>
              <a:rPr lang="de-DE" sz="2800" dirty="0"/>
              <a:t> </a:t>
            </a:r>
            <a:r>
              <a:rPr lang="de-DE" sz="2800" dirty="0" smtClean="0"/>
              <a:t>      </a:t>
            </a:r>
            <a:r>
              <a:rPr lang="de-DE" sz="2800" dirty="0" err="1" smtClean="0"/>
              <a:t>Inventory</a:t>
            </a:r>
            <a:r>
              <a:rPr lang="de-DE" sz="2800" dirty="0" smtClean="0"/>
              <a:t> in der deutschen Version, Barth</a:t>
            </a:r>
          </a:p>
          <a:p>
            <a:pPr marL="0" indent="0" fontAlgn="auto">
              <a:spcAft>
                <a:spcPts val="0"/>
              </a:spcAft>
              <a:buFont typeface="Arial" pitchFamily="34" charset="0"/>
              <a:buNone/>
              <a:defRPr/>
            </a:pPr>
            <a:r>
              <a:rPr lang="de-DE" sz="2800" dirty="0"/>
              <a:t> </a:t>
            </a:r>
            <a:r>
              <a:rPr lang="de-DE" sz="2800" dirty="0" smtClean="0"/>
              <a:t>      1990)</a:t>
            </a:r>
          </a:p>
          <a:p>
            <a:pPr marL="0" indent="0" fontAlgn="auto">
              <a:spcAft>
                <a:spcPts val="0"/>
              </a:spcAft>
              <a:buFont typeface="Arial" pitchFamily="34" charset="0"/>
              <a:buNone/>
              <a:defRPr/>
            </a:pPr>
            <a:r>
              <a:rPr lang="de-DE" sz="2800" dirty="0"/>
              <a:t> </a:t>
            </a:r>
            <a:r>
              <a:rPr lang="de-DE" sz="2800" dirty="0" smtClean="0"/>
              <a:t>       </a:t>
            </a:r>
            <a:r>
              <a:rPr lang="de-DE" sz="2400" dirty="0" smtClean="0"/>
              <a:t>Beispiele: </a:t>
            </a:r>
          </a:p>
          <a:p>
            <a:pPr marL="0" indent="0" fontAlgn="auto">
              <a:spcAft>
                <a:spcPts val="0"/>
              </a:spcAft>
              <a:buFont typeface="Arial" pitchFamily="34" charset="0"/>
              <a:buNone/>
              <a:defRPr/>
            </a:pPr>
            <a:r>
              <a:rPr lang="de-DE" sz="2400" dirty="0"/>
              <a:t> </a:t>
            </a:r>
            <a:r>
              <a:rPr lang="de-DE" sz="2400" dirty="0" smtClean="0"/>
              <a:t>         Ich fühle mich von meiner Tätigkeit als Betriebsrat</a:t>
            </a:r>
          </a:p>
          <a:p>
            <a:pPr marL="0" indent="0" fontAlgn="auto">
              <a:spcAft>
                <a:spcPts val="0"/>
              </a:spcAft>
              <a:buFont typeface="Arial" pitchFamily="34" charset="0"/>
              <a:buNone/>
              <a:defRPr/>
            </a:pPr>
            <a:r>
              <a:rPr lang="de-DE" sz="2400" dirty="0"/>
              <a:t> </a:t>
            </a:r>
            <a:r>
              <a:rPr lang="de-DE" sz="2400" dirty="0" smtClean="0"/>
              <a:t>         emotional ausgelaugt. (</a:t>
            </a:r>
            <a:r>
              <a:rPr lang="de-DE" sz="2400" dirty="0"/>
              <a:t>E</a:t>
            </a:r>
            <a:r>
              <a:rPr lang="de-DE" sz="2400" dirty="0" smtClean="0"/>
              <a:t>motionale Erschöpfung)</a:t>
            </a:r>
          </a:p>
          <a:p>
            <a:pPr marL="0" indent="0" fontAlgn="auto">
              <a:spcAft>
                <a:spcPts val="0"/>
              </a:spcAft>
              <a:buFont typeface="Arial" pitchFamily="34" charset="0"/>
              <a:buNone/>
              <a:defRPr/>
            </a:pPr>
            <a:r>
              <a:rPr lang="de-DE" sz="2400" dirty="0"/>
              <a:t> </a:t>
            </a:r>
            <a:r>
              <a:rPr lang="de-DE" sz="2400" dirty="0" smtClean="0"/>
              <a:t>         Ich bin abgestumpfter gegenüber den Menschen </a:t>
            </a:r>
          </a:p>
          <a:p>
            <a:pPr marL="0" indent="0" fontAlgn="auto">
              <a:spcAft>
                <a:spcPts val="0"/>
              </a:spcAft>
              <a:buFont typeface="Arial" pitchFamily="34" charset="0"/>
              <a:buNone/>
              <a:defRPr/>
            </a:pPr>
            <a:r>
              <a:rPr lang="de-DE" sz="2400" dirty="0"/>
              <a:t> </a:t>
            </a:r>
            <a:r>
              <a:rPr lang="de-DE" sz="2400" dirty="0" smtClean="0"/>
              <a:t>         geworden, seit ich als Betriebsrat  tätig  bin.  </a:t>
            </a:r>
          </a:p>
          <a:p>
            <a:pPr marL="0" indent="0" fontAlgn="auto">
              <a:spcAft>
                <a:spcPts val="0"/>
              </a:spcAft>
              <a:buFont typeface="Arial" pitchFamily="34" charset="0"/>
              <a:buNone/>
              <a:defRPr/>
            </a:pPr>
            <a:r>
              <a:rPr lang="de-DE" sz="2400" dirty="0"/>
              <a:t> </a:t>
            </a:r>
            <a:r>
              <a:rPr lang="de-DE" sz="2400" dirty="0" smtClean="0"/>
              <a:t>         (Depersonalisation)</a:t>
            </a:r>
          </a:p>
          <a:p>
            <a:pPr marL="0" indent="0" fontAlgn="auto">
              <a:spcAft>
                <a:spcPts val="0"/>
              </a:spcAft>
              <a:buFont typeface="Arial" pitchFamily="34" charset="0"/>
              <a:buNone/>
              <a:defRPr/>
            </a:pPr>
            <a:r>
              <a:rPr lang="de-DE" sz="2400" dirty="0"/>
              <a:t> </a:t>
            </a:r>
            <a:r>
              <a:rPr lang="de-DE" sz="2400" dirty="0" smtClean="0"/>
              <a:t>         Ich fühle mich voller Energie. (Reduzierte Leistungsfähigkeit)</a:t>
            </a:r>
          </a:p>
          <a:p>
            <a:pPr marL="0" indent="0" fontAlgn="auto">
              <a:spcAft>
                <a:spcPts val="0"/>
              </a:spcAft>
              <a:buFont typeface="Arial" pitchFamily="34" charset="0"/>
              <a:buNone/>
              <a:defRPr/>
            </a:pPr>
            <a:endParaRPr lang="de-DE" sz="2400" dirty="0" smtClean="0"/>
          </a:p>
          <a:p>
            <a:pPr marL="0" indent="0" fontAlgn="auto">
              <a:spcAft>
                <a:spcPts val="0"/>
              </a:spcAft>
              <a:buFont typeface="Arial" pitchFamily="34" charset="0"/>
              <a:buNone/>
              <a:defRPr/>
            </a:pPr>
            <a:r>
              <a:rPr lang="de-DE" sz="2800" dirty="0" smtClean="0"/>
              <a:t>21) Soziodemografische und betriebliche Variablen</a:t>
            </a:r>
          </a:p>
          <a:p>
            <a:pPr marL="0" indent="0" fontAlgn="auto">
              <a:spcAft>
                <a:spcPts val="0"/>
              </a:spcAft>
              <a:buFont typeface="Arial" pitchFamily="34" charset="0"/>
              <a:buNone/>
              <a:defRPr/>
            </a:pPr>
            <a:r>
              <a:rPr lang="de-DE" dirty="0"/>
              <a:t> </a:t>
            </a:r>
            <a:r>
              <a:rPr lang="de-DE" dirty="0" smtClean="0"/>
              <a:t>       </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1"/>
          <p:cNvSpPr>
            <a:spLocks noGrp="1"/>
          </p:cNvSpPr>
          <p:nvPr>
            <p:ph type="title"/>
          </p:nvPr>
        </p:nvSpPr>
        <p:spPr>
          <a:xfrm>
            <a:off x="457200" y="274638"/>
            <a:ext cx="8229600" cy="792162"/>
          </a:xfrm>
        </p:spPr>
        <p:txBody>
          <a:bodyPr/>
          <a:lstStyle/>
          <a:p>
            <a:r>
              <a:rPr lang="de-DE" smtClean="0"/>
              <a:t>3.3.3 Einige wichtige Ergebnisse</a:t>
            </a:r>
          </a:p>
        </p:txBody>
      </p:sp>
      <p:sp>
        <p:nvSpPr>
          <p:cNvPr id="39938" name="Inhaltsplatzhalter 2"/>
          <p:cNvSpPr>
            <a:spLocks noGrp="1"/>
          </p:cNvSpPr>
          <p:nvPr>
            <p:ph idx="1"/>
          </p:nvPr>
        </p:nvSpPr>
        <p:spPr>
          <a:xfrm>
            <a:off x="457200" y="1052513"/>
            <a:ext cx="8229600" cy="5073650"/>
          </a:xfrm>
        </p:spPr>
        <p:txBody>
          <a:bodyPr/>
          <a:lstStyle/>
          <a:p>
            <a:r>
              <a:rPr lang="de-DE" smtClean="0"/>
              <a:t>Das Ausmaß der </a:t>
            </a:r>
            <a:r>
              <a:rPr lang="de-DE" b="1" smtClean="0"/>
              <a:t>emotionalen Erschöpfung </a:t>
            </a:r>
            <a:r>
              <a:rPr lang="de-DE" smtClean="0"/>
              <a:t>ist bei Betriebsräten erheblich:</a:t>
            </a:r>
          </a:p>
          <a:p>
            <a:r>
              <a:rPr lang="de-DE" smtClean="0"/>
              <a:t>38% niedrig</a:t>
            </a:r>
          </a:p>
          <a:p>
            <a:r>
              <a:rPr lang="de-DE" smtClean="0"/>
              <a:t>40% durchschnittlich</a:t>
            </a:r>
          </a:p>
          <a:p>
            <a:r>
              <a:rPr lang="de-DE" smtClean="0"/>
              <a:t>18% hoch</a:t>
            </a:r>
          </a:p>
          <a:p>
            <a:r>
              <a:rPr lang="de-DE" smtClean="0"/>
              <a:t>Wenn fast jeder fünfte Betriebsrat sich als in hohem Maße emotional erschöpft einstuft, dann ist das alarmierend.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40962" name="Inhaltsplatzhalter 2"/>
          <p:cNvSpPr>
            <a:spLocks noGrp="1"/>
          </p:cNvSpPr>
          <p:nvPr>
            <p:ph idx="1"/>
          </p:nvPr>
        </p:nvSpPr>
        <p:spPr>
          <a:xfrm>
            <a:off x="457200" y="765175"/>
            <a:ext cx="8229600" cy="5360988"/>
          </a:xfrm>
        </p:spPr>
        <p:txBody>
          <a:bodyPr/>
          <a:lstStyle/>
          <a:p>
            <a:r>
              <a:rPr lang="de-DE" smtClean="0"/>
              <a:t>Reduzierte Leistungsfähigkeit:</a:t>
            </a:r>
          </a:p>
          <a:p>
            <a:r>
              <a:rPr lang="de-DE" smtClean="0"/>
              <a:t>7% niedrig</a:t>
            </a:r>
          </a:p>
          <a:p>
            <a:r>
              <a:rPr lang="de-DE" smtClean="0"/>
              <a:t>30% durchschnittlich</a:t>
            </a:r>
          </a:p>
          <a:p>
            <a:r>
              <a:rPr lang="de-DE" smtClean="0"/>
              <a:t>56% hoch</a:t>
            </a:r>
          </a:p>
          <a:p>
            <a:r>
              <a:rPr lang="de-DE" smtClean="0"/>
              <a:t>Eine Mehrheit hat ein deutlich reduziertes eigenes Wirksamkeitserleben und ist hochgradig von diesem Aspekt des „Ausgebrannt-Seins“ betroffen.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el 1"/>
          <p:cNvSpPr>
            <a:spLocks noGrp="1"/>
          </p:cNvSpPr>
          <p:nvPr>
            <p:ph type="title"/>
          </p:nvPr>
        </p:nvSpPr>
        <p:spPr>
          <a:xfrm>
            <a:off x="457200" y="274638"/>
            <a:ext cx="8229600" cy="777875"/>
          </a:xfrm>
        </p:spPr>
        <p:txBody>
          <a:bodyPr/>
          <a:lstStyle/>
          <a:p>
            <a:r>
              <a:rPr lang="de-DE" smtClean="0"/>
              <a:t>Stressoren und Ressourcen</a:t>
            </a:r>
          </a:p>
        </p:txBody>
      </p:sp>
      <p:sp>
        <p:nvSpPr>
          <p:cNvPr id="3" name="Inhaltsplatzhalter 2"/>
          <p:cNvSpPr>
            <a:spLocks noGrp="1"/>
          </p:cNvSpPr>
          <p:nvPr>
            <p:ph idx="1"/>
          </p:nvPr>
        </p:nvSpPr>
        <p:spPr>
          <a:xfrm>
            <a:off x="457200" y="1052513"/>
            <a:ext cx="8229600" cy="5073650"/>
          </a:xfrm>
        </p:spPr>
        <p:txBody>
          <a:bodyPr rtlCol="0">
            <a:normAutofit lnSpcReduction="10000"/>
          </a:bodyPr>
          <a:lstStyle/>
          <a:p>
            <a:pPr fontAlgn="auto">
              <a:spcAft>
                <a:spcPts val="0"/>
              </a:spcAft>
              <a:buFont typeface="Arial" pitchFamily="34" charset="0"/>
              <a:buChar char="•"/>
              <a:defRPr/>
            </a:pPr>
            <a:r>
              <a:rPr lang="de-DE" dirty="0" smtClean="0"/>
              <a:t>Je intensiver die </a:t>
            </a:r>
            <a:r>
              <a:rPr lang="de-DE" b="1" dirty="0" smtClean="0"/>
              <a:t>gedankliche Weiterbeschäftigung</a:t>
            </a:r>
            <a:r>
              <a:rPr lang="de-DE" dirty="0" smtClean="0"/>
              <a:t>, um so höher die Beeinträchtigung von Gesundheit und Befinden.</a:t>
            </a:r>
          </a:p>
          <a:p>
            <a:pPr fontAlgn="auto">
              <a:spcAft>
                <a:spcPts val="0"/>
              </a:spcAft>
              <a:buFont typeface="Arial" pitchFamily="34" charset="0"/>
              <a:buChar char="•"/>
              <a:defRPr/>
            </a:pPr>
            <a:r>
              <a:rPr lang="de-DE" dirty="0" smtClean="0"/>
              <a:t>Je höher der </a:t>
            </a:r>
            <a:r>
              <a:rPr lang="de-DE" b="1" dirty="0" smtClean="0"/>
              <a:t>Zeitdruck</a:t>
            </a:r>
            <a:r>
              <a:rPr lang="de-DE" dirty="0" smtClean="0"/>
              <a:t>, um so höher sind Irritation, Psychosomatische Beschwerden und Emotionale Erschöpfung.</a:t>
            </a:r>
          </a:p>
          <a:p>
            <a:pPr fontAlgn="auto">
              <a:spcAft>
                <a:spcPts val="0"/>
              </a:spcAft>
              <a:buFont typeface="Arial" pitchFamily="34" charset="0"/>
              <a:buChar char="•"/>
              <a:defRPr/>
            </a:pPr>
            <a:r>
              <a:rPr lang="de-DE" dirty="0" smtClean="0"/>
              <a:t>Je mehr AN-Vertreter </a:t>
            </a:r>
            <a:r>
              <a:rPr lang="de-DE" b="1" dirty="0" smtClean="0"/>
              <a:t>sozialen Stressoren </a:t>
            </a:r>
            <a:r>
              <a:rPr lang="de-DE" dirty="0" smtClean="0"/>
              <a:t>aus-gesetzt sind, um so höher sind emotionale Erschöpfung und Depersonalisation.</a:t>
            </a:r>
          </a:p>
          <a:p>
            <a:pPr fontAlgn="auto">
              <a:spcAft>
                <a:spcPts val="0"/>
              </a:spcAft>
              <a:buFont typeface="Arial" pitchFamily="34" charset="0"/>
              <a:buChar char="•"/>
              <a:defRPr/>
            </a:pP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fontAlgn="auto">
              <a:spcAft>
                <a:spcPts val="0"/>
              </a:spcAft>
              <a:defRPr/>
            </a:pPr>
            <a:r>
              <a:rPr lang="de-DE" sz="3600" dirty="0" smtClean="0"/>
              <a:t>…aus der Mail einer Betriebsrätin (23.08.2012):</a:t>
            </a:r>
            <a:endParaRPr lang="de-DE" sz="3600" dirty="0"/>
          </a:p>
        </p:txBody>
      </p:sp>
      <p:sp>
        <p:nvSpPr>
          <p:cNvPr id="3" name="Inhaltsplatzhalter 2"/>
          <p:cNvSpPr>
            <a:spLocks noGrp="1"/>
          </p:cNvSpPr>
          <p:nvPr>
            <p:ph idx="1"/>
          </p:nvPr>
        </p:nvSpPr>
        <p:spPr/>
        <p:txBody>
          <a:bodyPr rtlCol="0">
            <a:normAutofit fontScale="85000" lnSpcReduction="20000"/>
          </a:bodyPr>
          <a:lstStyle/>
          <a:p>
            <a:pPr marL="0" indent="0" fontAlgn="auto">
              <a:spcAft>
                <a:spcPts val="0"/>
              </a:spcAft>
              <a:buFont typeface="Arial" pitchFamily="34" charset="0"/>
              <a:buNone/>
              <a:defRPr/>
            </a:pPr>
            <a:r>
              <a:rPr lang="de-DE" sz="4100" dirty="0"/>
              <a:t>Ich </a:t>
            </a:r>
            <a:r>
              <a:rPr lang="de-DE" sz="4100" dirty="0" smtClean="0"/>
              <a:t>glaube, das </a:t>
            </a:r>
            <a:r>
              <a:rPr lang="de-DE" sz="4100" dirty="0"/>
              <a:t>größte Problem für Betriebsräte ist es, dass sie oft nur noch als Betriebsräte gesehen werden. </a:t>
            </a:r>
            <a:endParaRPr lang="de-DE" sz="4100" dirty="0" smtClean="0"/>
          </a:p>
          <a:p>
            <a:pPr marL="0" indent="0" fontAlgn="auto">
              <a:spcAft>
                <a:spcPts val="0"/>
              </a:spcAft>
              <a:buFont typeface="Arial" pitchFamily="34" charset="0"/>
              <a:buNone/>
              <a:defRPr/>
            </a:pPr>
            <a:r>
              <a:rPr lang="de-DE" sz="4100" dirty="0" smtClean="0"/>
              <a:t>Besonders </a:t>
            </a:r>
            <a:r>
              <a:rPr lang="de-DE" sz="4100" dirty="0"/>
              <a:t>in Zeiten des Personalabbaus, bei Standortschließungen </a:t>
            </a:r>
            <a:r>
              <a:rPr lang="de-DE" sz="4100" dirty="0" smtClean="0"/>
              <a:t>etc. sollen </a:t>
            </a:r>
            <a:r>
              <a:rPr lang="de-DE" sz="4100" dirty="0"/>
              <a:t>sie einen Prozess begleiten, der ihnen u.U. selbst den Boden unter den Füßen weg reißt, aber sie sollen für die Kollegen/Kolleginnen da sein, trösten, Mut machen, </a:t>
            </a:r>
            <a:r>
              <a:rPr lang="de-DE" sz="4100" dirty="0" smtClean="0"/>
              <a:t>verhandeln, Kompromisse </a:t>
            </a:r>
            <a:r>
              <a:rPr lang="de-DE" sz="4100" dirty="0"/>
              <a:t>„verkaufen“ etc. </a:t>
            </a:r>
            <a:endParaRPr lang="de-DE" sz="4100" dirty="0" smtClean="0"/>
          </a:p>
          <a:p>
            <a:pPr marL="0" indent="0" fontAlgn="auto">
              <a:spcAft>
                <a:spcPts val="0"/>
              </a:spcAft>
              <a:buFont typeface="Arial" pitchFamily="34" charset="0"/>
              <a:buNone/>
              <a:defRPr/>
            </a:pPr>
            <a:endParaRPr lang="de-DE" sz="4400" dirty="0" smtClean="0"/>
          </a:p>
          <a:p>
            <a:pPr marL="0" indent="0" fontAlgn="auto">
              <a:spcAft>
                <a:spcPts val="0"/>
              </a:spcAft>
              <a:buFont typeface="Arial" pitchFamily="34" charset="0"/>
              <a:buNone/>
              <a:defRPr/>
            </a:pPr>
            <a:endParaRPr 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74637"/>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692150"/>
            <a:ext cx="8229600" cy="5434013"/>
          </a:xfrm>
        </p:spPr>
        <p:txBody>
          <a:bodyPr rtlCol="0">
            <a:normAutofit lnSpcReduction="10000"/>
          </a:bodyPr>
          <a:lstStyle/>
          <a:p>
            <a:pPr fontAlgn="auto">
              <a:spcAft>
                <a:spcPts val="0"/>
              </a:spcAft>
              <a:buFont typeface="Arial" pitchFamily="34" charset="0"/>
              <a:buChar char="•"/>
              <a:defRPr/>
            </a:pPr>
            <a:r>
              <a:rPr lang="de-DE" dirty="0" smtClean="0"/>
              <a:t>Je größer die </a:t>
            </a:r>
            <a:r>
              <a:rPr lang="de-DE" b="1" dirty="0" smtClean="0"/>
              <a:t>Unsicherheit</a:t>
            </a:r>
            <a:r>
              <a:rPr lang="de-DE" dirty="0" smtClean="0"/>
              <a:t> ist, um so höher sind Psychosomatische Beschwerden und Depersonalisation.</a:t>
            </a:r>
          </a:p>
          <a:p>
            <a:pPr fontAlgn="auto">
              <a:spcAft>
                <a:spcPts val="0"/>
              </a:spcAft>
              <a:buFont typeface="Arial" pitchFamily="34" charset="0"/>
              <a:buChar char="•"/>
              <a:defRPr/>
            </a:pPr>
            <a:r>
              <a:rPr lang="de-DE" dirty="0" smtClean="0"/>
              <a:t>„Die größte negative Bedeutung für das Befinden liegt bei einer personalen Variable, der </a:t>
            </a:r>
            <a:r>
              <a:rPr lang="de-DE" b="1" dirty="0" smtClean="0"/>
              <a:t>Gedanklichen Weiterbeschäftigung</a:t>
            </a:r>
            <a:r>
              <a:rPr lang="de-DE" dirty="0" smtClean="0"/>
              <a:t>.“ (</a:t>
            </a:r>
            <a:r>
              <a:rPr lang="de-DE" dirty="0" err="1" smtClean="0"/>
              <a:t>Gulmo</a:t>
            </a:r>
            <a:r>
              <a:rPr lang="de-DE" dirty="0" smtClean="0"/>
              <a:t>, S.235)</a:t>
            </a:r>
          </a:p>
          <a:p>
            <a:pPr fontAlgn="auto">
              <a:spcAft>
                <a:spcPts val="0"/>
              </a:spcAft>
              <a:buFont typeface="Arial" pitchFamily="34" charset="0"/>
              <a:buChar char="•"/>
              <a:defRPr/>
            </a:pPr>
            <a:r>
              <a:rPr lang="de-DE" dirty="0" smtClean="0"/>
              <a:t>Sie bezieht sich immer nur auf negativ erlebte Ereignisse. Die intensive Beschäftigung mit negativen Gedanken ist ein denkbar ungünstiges Stressbewältigungsverhalten.</a:t>
            </a:r>
            <a:endParaRPr lang="de-D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537"/>
          </a:xfrm>
        </p:spPr>
        <p:txBody>
          <a:bodyPr rtlCol="0">
            <a:normAutofit fontScale="90000"/>
          </a:bodyPr>
          <a:lstStyle/>
          <a:p>
            <a:pPr fontAlgn="auto">
              <a:spcAft>
                <a:spcPts val="0"/>
              </a:spcAft>
              <a:defRPr/>
            </a:pPr>
            <a:r>
              <a:rPr lang="de-DE" dirty="0" smtClean="0"/>
              <a:t>Ressourcen</a:t>
            </a:r>
            <a:endParaRPr lang="de-DE" dirty="0"/>
          </a:p>
        </p:txBody>
      </p:sp>
      <p:sp>
        <p:nvSpPr>
          <p:cNvPr id="3" name="Inhaltsplatzhalter 2"/>
          <p:cNvSpPr>
            <a:spLocks noGrp="1"/>
          </p:cNvSpPr>
          <p:nvPr>
            <p:ph idx="1"/>
          </p:nvPr>
        </p:nvSpPr>
        <p:spPr>
          <a:xfrm>
            <a:off x="457200" y="836613"/>
            <a:ext cx="8229600" cy="5289550"/>
          </a:xfrm>
        </p:spPr>
        <p:txBody>
          <a:bodyPr rtlCol="0">
            <a:normAutofit fontScale="92500" lnSpcReduction="10000"/>
          </a:bodyPr>
          <a:lstStyle/>
          <a:p>
            <a:pPr fontAlgn="auto">
              <a:spcAft>
                <a:spcPts val="0"/>
              </a:spcAft>
              <a:buFont typeface="Arial" pitchFamily="34" charset="0"/>
              <a:buChar char="•"/>
              <a:defRPr/>
            </a:pPr>
            <a:r>
              <a:rPr lang="de-DE" dirty="0" smtClean="0"/>
              <a:t>Je besser das Gesundheitsverhalten, je höher die Selbstwirksamkeitserwartung und je höher die soziale Unterstützung sind, um so besser das Befinden.</a:t>
            </a:r>
          </a:p>
          <a:p>
            <a:pPr fontAlgn="auto">
              <a:spcAft>
                <a:spcPts val="0"/>
              </a:spcAft>
              <a:buFont typeface="Arial" pitchFamily="34" charset="0"/>
              <a:buChar char="•"/>
              <a:defRPr/>
            </a:pPr>
            <a:r>
              <a:rPr lang="de-DE" dirty="0" smtClean="0"/>
              <a:t>Je höher der Handlungsspielraum und die Situationskontrolle sind, um so besser das Befinden.</a:t>
            </a:r>
          </a:p>
          <a:p>
            <a:pPr fontAlgn="auto">
              <a:spcAft>
                <a:spcPts val="0"/>
              </a:spcAft>
              <a:buFont typeface="Arial" pitchFamily="34" charset="0"/>
              <a:buChar char="•"/>
              <a:defRPr/>
            </a:pPr>
            <a:r>
              <a:rPr lang="de-DE" dirty="0" smtClean="0"/>
              <a:t>„Vorrangige Bedeutung für positive Auswirkungen auf Befinden und Gesundheit von Arbeitnehmervertretern haben also in erster Linie personale und soziale Ressourcen.“ (S.235) </a:t>
            </a:r>
            <a:endParaRPr lang="de-D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3412"/>
          </a:xfrm>
        </p:spPr>
        <p:txBody>
          <a:bodyPr rtlCol="0">
            <a:normAutofit fontScale="90000"/>
          </a:bodyPr>
          <a:lstStyle/>
          <a:p>
            <a:pPr fontAlgn="auto">
              <a:spcAft>
                <a:spcPts val="0"/>
              </a:spcAft>
              <a:defRPr/>
            </a:pPr>
            <a:r>
              <a:rPr lang="de-DE" dirty="0" smtClean="0"/>
              <a:t>Zum Thema „Burnout“</a:t>
            </a:r>
            <a:endParaRPr lang="de-DE" dirty="0"/>
          </a:p>
        </p:txBody>
      </p:sp>
      <p:sp>
        <p:nvSpPr>
          <p:cNvPr id="3" name="Inhaltsplatzhalter 2"/>
          <p:cNvSpPr>
            <a:spLocks noGrp="1"/>
          </p:cNvSpPr>
          <p:nvPr>
            <p:ph idx="1"/>
          </p:nvPr>
        </p:nvSpPr>
        <p:spPr>
          <a:xfrm>
            <a:off x="457200" y="981075"/>
            <a:ext cx="8229600" cy="5145088"/>
          </a:xfrm>
        </p:spPr>
        <p:txBody>
          <a:bodyPr rtlCol="0">
            <a:normAutofit fontScale="92500" lnSpcReduction="10000"/>
          </a:bodyPr>
          <a:lstStyle/>
          <a:p>
            <a:pPr fontAlgn="auto">
              <a:spcAft>
                <a:spcPts val="0"/>
              </a:spcAft>
              <a:buFont typeface="Arial" pitchFamily="34" charset="0"/>
              <a:buChar char="•"/>
              <a:defRPr/>
            </a:pPr>
            <a:r>
              <a:rPr lang="de-DE" dirty="0" smtClean="0"/>
              <a:t>Knapp ein Fünftel der AN-Vertreter ist zwar stark emotional erschöpft.  Das zeigt sich aber nicht beim Faktor „Depersonalisation“ (Zynismus, Abgestumpft-Sein). Das dürfte bedingt sein durch die hohe Wertschätzung den Beschäftigten gegenüber.</a:t>
            </a:r>
          </a:p>
          <a:p>
            <a:pPr fontAlgn="auto">
              <a:spcAft>
                <a:spcPts val="0"/>
              </a:spcAft>
              <a:buFont typeface="Arial" pitchFamily="34" charset="0"/>
              <a:buChar char="•"/>
              <a:defRPr/>
            </a:pPr>
            <a:r>
              <a:rPr lang="de-DE" dirty="0" smtClean="0"/>
              <a:t>Das hohe Maß an Burnout insgesamt kann durch zu geringe Wertschätzung durch die Beschäftigten bedingt sein. (Stark negativer Zusammenhang von Emotionaler Erschöpfung und Sozialer Unterstützung. Das kann eine hohe Gefahr von Depression zur Folge haben.)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1975"/>
          </a:xfrm>
        </p:spPr>
        <p:txBody>
          <a:bodyPr rtlCol="0">
            <a:normAutofit fontScale="90000"/>
          </a:bodyPr>
          <a:lstStyle/>
          <a:p>
            <a:pPr fontAlgn="auto">
              <a:spcAft>
                <a:spcPts val="0"/>
              </a:spcAft>
              <a:defRPr/>
            </a:pPr>
            <a:r>
              <a:rPr lang="de-DE" dirty="0" smtClean="0"/>
              <a:t>AN-Vertreterinnen</a:t>
            </a:r>
            <a:endParaRPr lang="de-DE" dirty="0"/>
          </a:p>
        </p:txBody>
      </p:sp>
      <p:sp>
        <p:nvSpPr>
          <p:cNvPr id="3" name="Inhaltsplatzhalter 2"/>
          <p:cNvSpPr>
            <a:spLocks noGrp="1"/>
          </p:cNvSpPr>
          <p:nvPr>
            <p:ph idx="1"/>
          </p:nvPr>
        </p:nvSpPr>
        <p:spPr>
          <a:xfrm>
            <a:off x="457200" y="1052513"/>
            <a:ext cx="8229600" cy="5073650"/>
          </a:xfrm>
        </p:spPr>
        <p:txBody>
          <a:bodyPr rtlCol="0">
            <a:normAutofit lnSpcReduction="10000"/>
          </a:bodyPr>
          <a:lstStyle/>
          <a:p>
            <a:pPr fontAlgn="auto">
              <a:spcAft>
                <a:spcPts val="0"/>
              </a:spcAft>
              <a:buFont typeface="Arial" pitchFamily="34" charset="0"/>
              <a:buChar char="•"/>
              <a:defRPr/>
            </a:pPr>
            <a:r>
              <a:rPr lang="de-DE" dirty="0" smtClean="0"/>
              <a:t>Frauen weisen bei der AN-Vertretung höhere Werte bei Psychosomatischen Beschwerden und Emotionaler Erschöpfung auf. Das deckt sich mit den frühen Befunden von Seidl, dass Frauen es schwerer haben, in ihrer Tätigkeit als AN-Vertretung von allen relevanten Bezugsgruppen ernst genommen zu werden.</a:t>
            </a:r>
          </a:p>
          <a:p>
            <a:pPr fontAlgn="auto">
              <a:spcAft>
                <a:spcPts val="0"/>
              </a:spcAft>
              <a:buFont typeface="Arial" pitchFamily="34" charset="0"/>
              <a:buChar char="•"/>
              <a:defRPr/>
            </a:pPr>
            <a:r>
              <a:rPr lang="de-DE" dirty="0" smtClean="0"/>
              <a:t>Es gibt keinen Unterschied beim Faktor Reduzierte Leistungsfähigkeit. Offensichtlich erfahren AN-Vertreterinnen keine Beeinträchtigung ihrer Leistungsfähigkeit.</a:t>
            </a:r>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3412"/>
          </a:xfrm>
        </p:spPr>
        <p:txBody>
          <a:bodyPr rtlCol="0">
            <a:normAutofit fontScale="90000"/>
          </a:bodyPr>
          <a:lstStyle/>
          <a:p>
            <a:pPr fontAlgn="auto">
              <a:spcAft>
                <a:spcPts val="0"/>
              </a:spcAft>
              <a:defRPr/>
            </a:pPr>
            <a:r>
              <a:rPr lang="de-DE" dirty="0" smtClean="0"/>
              <a:t>Zusammenfassung</a:t>
            </a:r>
            <a:endParaRPr lang="de-DE" dirty="0"/>
          </a:p>
        </p:txBody>
      </p:sp>
      <p:sp>
        <p:nvSpPr>
          <p:cNvPr id="3" name="Inhaltsplatzhalter 2"/>
          <p:cNvSpPr>
            <a:spLocks noGrp="1"/>
          </p:cNvSpPr>
          <p:nvPr>
            <p:ph idx="1"/>
          </p:nvPr>
        </p:nvSpPr>
        <p:spPr>
          <a:xfrm>
            <a:off x="457200" y="1125538"/>
            <a:ext cx="8229600" cy="5000625"/>
          </a:xfrm>
        </p:spPr>
        <p:txBody>
          <a:bodyPr rtlCol="0">
            <a:normAutofit fontScale="85000" lnSpcReduction="20000"/>
          </a:bodyPr>
          <a:lstStyle/>
          <a:p>
            <a:pPr marL="0" indent="0" fontAlgn="auto">
              <a:spcAft>
                <a:spcPts val="0"/>
              </a:spcAft>
              <a:buFont typeface="Arial" pitchFamily="34" charset="0"/>
              <a:buNone/>
              <a:defRPr/>
            </a:pPr>
            <a:r>
              <a:rPr lang="de-DE" dirty="0" smtClean="0"/>
              <a:t>Die Studie hat wichtige Ergebnisse erbracht:</a:t>
            </a:r>
          </a:p>
          <a:p>
            <a:pPr marL="0" indent="0" fontAlgn="auto">
              <a:spcAft>
                <a:spcPts val="0"/>
              </a:spcAft>
              <a:buFont typeface="Arial" pitchFamily="34" charset="0"/>
              <a:buNone/>
              <a:defRPr/>
            </a:pPr>
            <a:r>
              <a:rPr lang="de-DE" dirty="0" smtClean="0"/>
              <a:t>Hauptstressoren sind:</a:t>
            </a:r>
          </a:p>
          <a:p>
            <a:pPr fontAlgn="auto">
              <a:spcAft>
                <a:spcPts val="0"/>
              </a:spcAft>
              <a:buFontTx/>
              <a:buChar char="-"/>
              <a:defRPr/>
            </a:pPr>
            <a:r>
              <a:rPr lang="de-DE" dirty="0" smtClean="0"/>
              <a:t>Zeitdruck</a:t>
            </a:r>
          </a:p>
          <a:p>
            <a:pPr fontAlgn="auto">
              <a:spcAft>
                <a:spcPts val="0"/>
              </a:spcAft>
              <a:buFontTx/>
              <a:buChar char="-"/>
              <a:defRPr/>
            </a:pPr>
            <a:r>
              <a:rPr lang="de-DE" dirty="0" smtClean="0"/>
              <a:t>Unsicherheit und</a:t>
            </a:r>
          </a:p>
          <a:p>
            <a:pPr fontAlgn="auto">
              <a:spcAft>
                <a:spcPts val="0"/>
              </a:spcAft>
              <a:buFontTx/>
              <a:buChar char="-"/>
              <a:defRPr/>
            </a:pPr>
            <a:r>
              <a:rPr lang="de-DE" dirty="0" smtClean="0"/>
              <a:t>Soziale Stressoren</a:t>
            </a:r>
          </a:p>
          <a:p>
            <a:pPr marL="0" indent="0" fontAlgn="auto">
              <a:spcAft>
                <a:spcPts val="0"/>
              </a:spcAft>
              <a:buFont typeface="Arial" pitchFamily="34" charset="0"/>
              <a:buNone/>
              <a:defRPr/>
            </a:pPr>
            <a:r>
              <a:rPr lang="de-DE" dirty="0" smtClean="0"/>
              <a:t>Wichtige Ressourcen sind:</a:t>
            </a:r>
          </a:p>
          <a:p>
            <a:pPr fontAlgn="auto">
              <a:spcAft>
                <a:spcPts val="0"/>
              </a:spcAft>
              <a:buFontTx/>
              <a:buChar char="-"/>
              <a:defRPr/>
            </a:pPr>
            <a:r>
              <a:rPr lang="de-DE" dirty="0" smtClean="0"/>
              <a:t>Gedankliche Weiterbeschäftigung, bzw. der Verzicht</a:t>
            </a:r>
          </a:p>
          <a:p>
            <a:pPr fontAlgn="auto">
              <a:spcAft>
                <a:spcPts val="0"/>
              </a:spcAft>
              <a:buFontTx/>
              <a:buChar char="-"/>
              <a:defRPr/>
            </a:pPr>
            <a:r>
              <a:rPr lang="de-DE" dirty="0" smtClean="0"/>
              <a:t>Gesundheitsverhalten</a:t>
            </a:r>
          </a:p>
          <a:p>
            <a:pPr fontAlgn="auto">
              <a:spcAft>
                <a:spcPts val="0"/>
              </a:spcAft>
              <a:buFontTx/>
              <a:buChar char="-"/>
              <a:defRPr/>
            </a:pPr>
            <a:r>
              <a:rPr lang="de-DE" dirty="0" smtClean="0"/>
              <a:t>Selbstwirksamkeitserwartungen und</a:t>
            </a:r>
          </a:p>
          <a:p>
            <a:pPr fontAlgn="auto">
              <a:spcAft>
                <a:spcPts val="0"/>
              </a:spcAft>
              <a:buFontTx/>
              <a:buChar char="-"/>
              <a:defRPr/>
            </a:pPr>
            <a:r>
              <a:rPr lang="de-DE" dirty="0" smtClean="0"/>
              <a:t>Soziale Unterstützung.</a:t>
            </a:r>
          </a:p>
          <a:p>
            <a:pPr marL="0" indent="0" fontAlgn="auto">
              <a:spcAft>
                <a:spcPts val="0"/>
              </a:spcAft>
              <a:buFont typeface="Arial" pitchFamily="34" charset="0"/>
              <a:buNone/>
              <a:defRPr/>
            </a:pPr>
            <a:r>
              <a:rPr lang="de-DE" dirty="0" smtClean="0"/>
              <a:t>Welche Maßnahmen reduzieren die Stressoren und verbessern die Ressourcen? (vgl. </a:t>
            </a:r>
            <a:r>
              <a:rPr lang="de-DE" dirty="0" err="1" smtClean="0"/>
              <a:t>Gulmo</a:t>
            </a:r>
            <a:r>
              <a:rPr lang="de-DE" dirty="0" smtClean="0"/>
              <a:t>, S.247 ff.)</a:t>
            </a:r>
          </a:p>
          <a:p>
            <a:pPr marL="0" indent="0" fontAlgn="auto">
              <a:spcAft>
                <a:spcPts val="0"/>
              </a:spcAft>
              <a:buFont typeface="Arial" pitchFamily="34" charset="0"/>
              <a:buNone/>
              <a:defRPr/>
            </a:pPr>
            <a:endParaRPr lang="de-D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1"/>
          <p:cNvSpPr>
            <a:spLocks noGrp="1"/>
          </p:cNvSpPr>
          <p:nvPr>
            <p:ph type="title"/>
          </p:nvPr>
        </p:nvSpPr>
        <p:spPr>
          <a:xfrm>
            <a:off x="457200" y="274638"/>
            <a:ext cx="8229600" cy="1138237"/>
          </a:xfrm>
        </p:spPr>
        <p:txBody>
          <a:bodyPr/>
          <a:lstStyle/>
          <a:p>
            <a:r>
              <a:rPr lang="de-DE" sz="3600" b="1" smtClean="0"/>
              <a:t>Maßnahmen auf der Organisations-Ebene</a:t>
            </a:r>
          </a:p>
        </p:txBody>
      </p:sp>
      <p:sp>
        <p:nvSpPr>
          <p:cNvPr id="3" name="Inhaltsplatzhalter 2"/>
          <p:cNvSpPr>
            <a:spLocks noGrp="1"/>
          </p:cNvSpPr>
          <p:nvPr>
            <p:ph idx="1"/>
          </p:nvPr>
        </p:nvSpPr>
        <p:spPr/>
        <p:txBody>
          <a:bodyPr rtlCol="0">
            <a:normAutofit fontScale="92500"/>
          </a:bodyPr>
          <a:lstStyle/>
          <a:p>
            <a:pPr fontAlgn="auto">
              <a:spcAft>
                <a:spcPts val="0"/>
              </a:spcAft>
              <a:buFont typeface="Arial" pitchFamily="34" charset="0"/>
              <a:buChar char="•"/>
              <a:defRPr/>
            </a:pPr>
            <a:r>
              <a:rPr lang="de-DE" b="1" dirty="0" smtClean="0"/>
              <a:t>Arbeitsteilung</a:t>
            </a:r>
            <a:r>
              <a:rPr lang="de-DE" dirty="0" smtClean="0"/>
              <a:t> innerhalb des Gremiums durch verstärkte Einbindung so vieler AV-Mitglieder wie möglich.</a:t>
            </a:r>
          </a:p>
          <a:p>
            <a:pPr fontAlgn="auto">
              <a:spcAft>
                <a:spcPts val="0"/>
              </a:spcAft>
              <a:buFont typeface="Arial" pitchFamily="34" charset="0"/>
              <a:buChar char="•"/>
              <a:defRPr/>
            </a:pPr>
            <a:r>
              <a:rPr lang="de-DE" dirty="0" smtClean="0"/>
              <a:t>Effizienter </a:t>
            </a:r>
            <a:r>
              <a:rPr lang="de-DE" b="1" dirty="0" smtClean="0"/>
              <a:t>Umgang mit Zeit</a:t>
            </a:r>
            <a:r>
              <a:rPr lang="de-DE" dirty="0" smtClean="0"/>
              <a:t>, klare Priorisierung und zielorientiertes Handeln lässt sich durch entsprechende Trainings lernen.</a:t>
            </a:r>
          </a:p>
          <a:p>
            <a:pPr fontAlgn="auto">
              <a:spcAft>
                <a:spcPts val="0"/>
              </a:spcAft>
              <a:buFont typeface="Arial" pitchFamily="34" charset="0"/>
              <a:buChar char="•"/>
              <a:defRPr/>
            </a:pPr>
            <a:r>
              <a:rPr lang="de-DE" b="1" dirty="0" smtClean="0"/>
              <a:t>Qualifizierung des Gremiums </a:t>
            </a:r>
            <a:r>
              <a:rPr lang="de-DE" dirty="0" smtClean="0"/>
              <a:t>durch systematische und kontinuierliche Schulung für allgemeine und spezielle Aufgaben.</a:t>
            </a: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692150"/>
            <a:ext cx="8229600" cy="5434013"/>
          </a:xfrm>
        </p:spPr>
        <p:txBody>
          <a:bodyPr rtlCol="0">
            <a:normAutofit fontScale="92500"/>
          </a:bodyPr>
          <a:lstStyle/>
          <a:p>
            <a:pPr fontAlgn="auto">
              <a:spcAft>
                <a:spcPts val="0"/>
              </a:spcAft>
              <a:buFont typeface="Arial" pitchFamily="34" charset="0"/>
              <a:buChar char="•"/>
              <a:defRPr/>
            </a:pPr>
            <a:r>
              <a:rPr lang="de-DE" dirty="0" smtClean="0"/>
              <a:t>Durch </a:t>
            </a:r>
            <a:r>
              <a:rPr lang="de-DE" b="1" dirty="0" smtClean="0"/>
              <a:t>Wissensmanagement </a:t>
            </a:r>
            <a:r>
              <a:rPr lang="de-DE" dirty="0" smtClean="0"/>
              <a:t>(Sammlung, Aufbereitung und Übermittlung von Wissen) lässt sich viel Arbeit sparen.</a:t>
            </a:r>
          </a:p>
          <a:p>
            <a:pPr fontAlgn="auto">
              <a:spcAft>
                <a:spcPts val="0"/>
              </a:spcAft>
              <a:buFont typeface="Arial" pitchFamily="34" charset="0"/>
              <a:buChar char="•"/>
              <a:defRPr/>
            </a:pPr>
            <a:r>
              <a:rPr lang="de-DE" dirty="0" smtClean="0"/>
              <a:t>Die </a:t>
            </a:r>
            <a:r>
              <a:rPr lang="de-DE" b="1" dirty="0" smtClean="0"/>
              <a:t>ständige Erreichbarkeit </a:t>
            </a:r>
            <a:r>
              <a:rPr lang="de-DE" dirty="0" smtClean="0"/>
              <a:t>und Verfügbarkeit von AN-Vertretern ist </a:t>
            </a:r>
            <a:r>
              <a:rPr lang="de-DE" b="1" dirty="0" smtClean="0"/>
              <a:t>nicht wünschenswert</a:t>
            </a:r>
            <a:r>
              <a:rPr lang="de-DE" dirty="0" smtClean="0"/>
              <a:t>, da jedes effektive Zeitmanagement zerstört wird.</a:t>
            </a:r>
          </a:p>
          <a:p>
            <a:pPr fontAlgn="auto">
              <a:spcAft>
                <a:spcPts val="0"/>
              </a:spcAft>
              <a:buFont typeface="Arial" pitchFamily="34" charset="0"/>
              <a:buChar char="•"/>
              <a:defRPr/>
            </a:pPr>
            <a:r>
              <a:rPr lang="de-DE" b="1" dirty="0" smtClean="0"/>
              <a:t>Soziale Unterstützung </a:t>
            </a:r>
            <a:r>
              <a:rPr lang="de-DE" dirty="0" smtClean="0"/>
              <a:t>von Belegschaft und Gewerkschaft einfordern!</a:t>
            </a:r>
          </a:p>
          <a:p>
            <a:pPr fontAlgn="auto">
              <a:spcAft>
                <a:spcPts val="0"/>
              </a:spcAft>
              <a:buFont typeface="Arial" pitchFamily="34" charset="0"/>
              <a:buChar char="•"/>
              <a:defRPr/>
            </a:pPr>
            <a:r>
              <a:rPr lang="de-DE" b="1" dirty="0" smtClean="0"/>
              <a:t>Klare Positionierung </a:t>
            </a:r>
            <a:r>
              <a:rPr lang="de-DE" dirty="0" smtClean="0"/>
              <a:t>und konsequente Interessenpolitik durch feste Verankerung in der Belegschaft.</a:t>
            </a:r>
          </a:p>
          <a:p>
            <a:pPr fontAlgn="auto">
              <a:spcAft>
                <a:spcPts val="0"/>
              </a:spcAft>
              <a:buFont typeface="Arial" pitchFamily="34" charset="0"/>
              <a:buChar char="•"/>
              <a:defRPr/>
            </a:pPr>
            <a:endParaRPr lang="de-D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50178" name="Inhaltsplatzhalter 2"/>
          <p:cNvSpPr>
            <a:spLocks noGrp="1"/>
          </p:cNvSpPr>
          <p:nvPr>
            <p:ph idx="1"/>
          </p:nvPr>
        </p:nvSpPr>
        <p:spPr>
          <a:xfrm>
            <a:off x="457200" y="836613"/>
            <a:ext cx="8229600" cy="5289550"/>
          </a:xfrm>
        </p:spPr>
        <p:txBody>
          <a:bodyPr/>
          <a:lstStyle/>
          <a:p>
            <a:r>
              <a:rPr lang="de-DE" smtClean="0"/>
              <a:t>Die Politik sollte jederzeit </a:t>
            </a:r>
            <a:r>
              <a:rPr lang="de-DE" b="1" smtClean="0"/>
              <a:t>transparent</a:t>
            </a:r>
            <a:r>
              <a:rPr lang="de-DE" smtClean="0"/>
              <a:t> und nachvollziehbar sein.</a:t>
            </a:r>
          </a:p>
          <a:p>
            <a:r>
              <a:rPr lang="de-DE" smtClean="0"/>
              <a:t>Es ist notwendig zu </a:t>
            </a:r>
            <a:r>
              <a:rPr lang="de-DE" b="1" smtClean="0"/>
              <a:t>kommunizieren</a:t>
            </a:r>
            <a:r>
              <a:rPr lang="de-DE" smtClean="0"/>
              <a:t>, welche </a:t>
            </a:r>
            <a:r>
              <a:rPr lang="de-DE" b="1" smtClean="0"/>
              <a:t>Erwartungen</a:t>
            </a:r>
            <a:r>
              <a:rPr lang="de-DE" smtClean="0"/>
              <a:t> erfüllen werden können und welche unrealistisch sind.</a:t>
            </a:r>
          </a:p>
          <a:p>
            <a:r>
              <a:rPr lang="de-DE" b="1" smtClean="0"/>
              <a:t>Minimalplattform</a:t>
            </a:r>
            <a:r>
              <a:rPr lang="de-DE" smtClean="0"/>
              <a:t> gemeinsamer Interessen definieren, nach dem keiner einen Vorteil zu Lasten anderer erzielen kann.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51202" name="Inhaltsplatzhalter 2"/>
          <p:cNvSpPr>
            <a:spLocks noGrp="1"/>
          </p:cNvSpPr>
          <p:nvPr>
            <p:ph idx="1"/>
          </p:nvPr>
        </p:nvSpPr>
        <p:spPr>
          <a:xfrm>
            <a:off x="457200" y="836613"/>
            <a:ext cx="8229600" cy="5289550"/>
          </a:xfrm>
        </p:spPr>
        <p:txBody>
          <a:bodyPr/>
          <a:lstStyle/>
          <a:p>
            <a:r>
              <a:rPr lang="de-DE" smtClean="0"/>
              <a:t>Der </a:t>
            </a:r>
            <a:r>
              <a:rPr lang="de-DE" b="1" smtClean="0"/>
              <a:t>Austausch über das eigene Befinden </a:t>
            </a:r>
            <a:r>
              <a:rPr lang="de-DE" smtClean="0"/>
              <a:t>sollte enttabuisiert werden. Überlastungen (gerade von freigestellten) werden selten eingestanden.</a:t>
            </a:r>
          </a:p>
          <a:p>
            <a:r>
              <a:rPr lang="de-DE" smtClean="0"/>
              <a:t>Innerhalb des BGM durchgeführte </a:t>
            </a:r>
            <a:r>
              <a:rPr lang="de-DE" b="1" smtClean="0"/>
              <a:t>Gefährdungsbeurteilungen</a:t>
            </a:r>
            <a:r>
              <a:rPr lang="de-DE" smtClean="0"/>
              <a:t> sollten auch innerhalb der AN-Vertretungen durchgeführt, in Sitzungen thematisiert oder in Klausuren bearbeitet werden.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el 1"/>
          <p:cNvSpPr>
            <a:spLocks noGrp="1"/>
          </p:cNvSpPr>
          <p:nvPr>
            <p:ph type="title"/>
          </p:nvPr>
        </p:nvSpPr>
        <p:spPr>
          <a:xfrm>
            <a:off x="457200" y="274638"/>
            <a:ext cx="8229600" cy="633412"/>
          </a:xfrm>
        </p:spPr>
        <p:txBody>
          <a:bodyPr/>
          <a:lstStyle/>
          <a:p>
            <a:r>
              <a:rPr lang="de-DE" sz="3600" b="1" smtClean="0"/>
              <a:t>Verbesserung personaler Ressourcen</a:t>
            </a:r>
          </a:p>
        </p:txBody>
      </p:sp>
      <p:sp>
        <p:nvSpPr>
          <p:cNvPr id="52226" name="Inhaltsplatzhalter 2"/>
          <p:cNvSpPr>
            <a:spLocks noGrp="1"/>
          </p:cNvSpPr>
          <p:nvPr>
            <p:ph idx="1"/>
          </p:nvPr>
        </p:nvSpPr>
        <p:spPr>
          <a:xfrm>
            <a:off x="457200" y="908050"/>
            <a:ext cx="8229600" cy="5218113"/>
          </a:xfrm>
        </p:spPr>
        <p:txBody>
          <a:bodyPr/>
          <a:lstStyle/>
          <a:p>
            <a:r>
              <a:rPr lang="de-DE" b="1" smtClean="0"/>
              <a:t>Stressbewältigungstrainings</a:t>
            </a:r>
            <a:r>
              <a:rPr lang="de-DE" smtClean="0"/>
              <a:t> sollten zum festen Bestandteil der Ausbildung zur AN-Vertretung gehören: die bewusste Wahrnehmung von Belastungsfaktoren und ihrer Modifizierbarkeit, frühzeitiges Registrieren von seelischen und körperlichen Warnsymptomen, und positive Selbstinstruktionen.</a:t>
            </a:r>
          </a:p>
          <a:p>
            <a:r>
              <a:rPr lang="de-DE" b="1" smtClean="0"/>
              <a:t>Konflikt- und Problemlösungsfähigkeiten </a:t>
            </a:r>
            <a:r>
              <a:rPr lang="de-DE" smtClean="0"/>
              <a:t>lassen sich gezielt trainieren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01612"/>
          </a:xfrm>
        </p:spPr>
        <p:txBody>
          <a:bodyPr rtlCol="0">
            <a:normAutofit fontScale="90000"/>
          </a:bodyPr>
          <a:lstStyle/>
          <a:p>
            <a:pPr fontAlgn="auto">
              <a:spcAft>
                <a:spcPts val="0"/>
              </a:spcAft>
              <a:defRPr/>
            </a:pPr>
            <a:endParaRPr lang="de-DE" dirty="0"/>
          </a:p>
        </p:txBody>
      </p:sp>
      <p:sp>
        <p:nvSpPr>
          <p:cNvPr id="16386" name="Inhaltsplatzhalter 2"/>
          <p:cNvSpPr>
            <a:spLocks noGrp="1"/>
          </p:cNvSpPr>
          <p:nvPr>
            <p:ph idx="1"/>
          </p:nvPr>
        </p:nvSpPr>
        <p:spPr>
          <a:xfrm>
            <a:off x="457200" y="692150"/>
            <a:ext cx="8229600" cy="5434013"/>
          </a:xfrm>
        </p:spPr>
        <p:txBody>
          <a:bodyPr/>
          <a:lstStyle/>
          <a:p>
            <a:pPr marL="0" indent="0">
              <a:buFont typeface="Arial" charset="0"/>
              <a:buNone/>
            </a:pPr>
            <a:r>
              <a:rPr lang="de-DE" smtClean="0"/>
              <a:t>In solchen Zeiten fragt niemand danach, wie es den Betriebsräten geht, wie sie mit der extremen Belastung fertig werden, wie sie mit ihren eigenen Zukunftsängsten, ihrer Wut, Enttäuschung, Frust umgehen….</a:t>
            </a:r>
          </a:p>
          <a:p>
            <a:pPr marL="0" indent="0">
              <a:buFont typeface="Arial" charset="0"/>
              <a:buNone/>
            </a:pPr>
            <a:r>
              <a:rPr lang="de-DE" smtClean="0"/>
              <a:t>Eigentlich sind Betriebsräte in einer ähnlich dummen Position wie Führungskräfte – von ihnen wird erwartet (von den Koll., aber auch vom AG), dass sie funktionieren….</a:t>
            </a:r>
          </a:p>
          <a:p>
            <a:pPr marL="0" indent="0">
              <a:buFont typeface="Arial" charset="0"/>
              <a:buNone/>
            </a:pPr>
            <a:endParaRPr lang="de-DE"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01612"/>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765175"/>
            <a:ext cx="8229600" cy="5327650"/>
          </a:xfrm>
        </p:spPr>
        <p:txBody>
          <a:bodyPr rtlCol="0">
            <a:normAutofit fontScale="85000" lnSpcReduction="20000"/>
          </a:bodyPr>
          <a:lstStyle/>
          <a:p>
            <a:pPr fontAlgn="auto">
              <a:spcAft>
                <a:spcPts val="0"/>
              </a:spcAft>
              <a:buFont typeface="Arial" pitchFamily="34" charset="0"/>
              <a:buChar char="•"/>
              <a:defRPr/>
            </a:pPr>
            <a:r>
              <a:rPr lang="de-DE" b="1" dirty="0" smtClean="0"/>
              <a:t>Entspannungstechniken</a:t>
            </a:r>
            <a:r>
              <a:rPr lang="de-DE" dirty="0" smtClean="0"/>
              <a:t> lassen sich erlernen. So können krankmachende Emotionen wie dauernde Gedankliche Weiterbeschäftigung, Wut, Ärger und Zynismus reduziert werden.</a:t>
            </a:r>
          </a:p>
          <a:p>
            <a:pPr fontAlgn="auto">
              <a:spcAft>
                <a:spcPts val="0"/>
              </a:spcAft>
              <a:buFont typeface="Arial" pitchFamily="34" charset="0"/>
              <a:buChar char="•"/>
              <a:defRPr/>
            </a:pPr>
            <a:r>
              <a:rPr lang="de-DE" dirty="0" smtClean="0"/>
              <a:t>Durch die Erfahrung, Stresssituationen emotional nicht hilflos ausgeliefert zu sein, können</a:t>
            </a:r>
            <a:r>
              <a:rPr lang="de-DE" b="1" dirty="0" smtClean="0"/>
              <a:t> Selbstwirksamkeit und Selbstvertrauen </a:t>
            </a:r>
            <a:r>
              <a:rPr lang="de-DE" dirty="0" smtClean="0"/>
              <a:t>gestärkt werden.</a:t>
            </a:r>
          </a:p>
          <a:p>
            <a:pPr fontAlgn="auto">
              <a:spcAft>
                <a:spcPts val="0"/>
              </a:spcAft>
              <a:buFont typeface="Arial" pitchFamily="34" charset="0"/>
              <a:buChar char="•"/>
              <a:defRPr/>
            </a:pPr>
            <a:r>
              <a:rPr lang="de-DE" dirty="0" smtClean="0"/>
              <a:t>Durch</a:t>
            </a:r>
            <a:r>
              <a:rPr lang="de-DE" b="1" dirty="0" smtClean="0"/>
              <a:t> kognitive verhaltenstherapeutische Maßnahmen </a:t>
            </a:r>
            <a:r>
              <a:rPr lang="de-DE" dirty="0" smtClean="0"/>
              <a:t>können selbstauferlegte, unrealistische Leistungserwartungen an sich selbst reduziert und das Befinden verbessert werden. Lernziel: Es ist nicht möglich, allen Menschen gleichzeitig und gleichermaßen gerecht zu werden, sogar einem Personal- oder Betriebsrat nicht. </a:t>
            </a:r>
            <a:endParaRPr lang="de-D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6075"/>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836613"/>
            <a:ext cx="8229600" cy="5289550"/>
          </a:xfrm>
        </p:spPr>
        <p:txBody>
          <a:bodyPr rtlCol="0">
            <a:normAutofit fontScale="92500"/>
          </a:bodyPr>
          <a:lstStyle/>
          <a:p>
            <a:pPr fontAlgn="auto">
              <a:spcAft>
                <a:spcPts val="0"/>
              </a:spcAft>
              <a:buFont typeface="Arial" pitchFamily="34" charset="0"/>
              <a:buChar char="•"/>
              <a:defRPr/>
            </a:pPr>
            <a:r>
              <a:rPr lang="de-DE" dirty="0"/>
              <a:t>A</a:t>
            </a:r>
            <a:r>
              <a:rPr lang="de-DE" dirty="0" smtClean="0"/>
              <a:t>uch allgemeine </a:t>
            </a:r>
            <a:r>
              <a:rPr lang="de-DE" b="1" dirty="0" smtClean="0"/>
              <a:t>Gesundheitserziehung</a:t>
            </a:r>
            <a:r>
              <a:rPr lang="de-DE" dirty="0" smtClean="0"/>
              <a:t> (Ess- und Schlafgewohnheiten, körperliche Bewegung) ist dann wirksam, wenn einige der o.g. Maßnahmen erfolgreich durchgeführt sind.</a:t>
            </a:r>
          </a:p>
          <a:p>
            <a:pPr fontAlgn="auto">
              <a:spcAft>
                <a:spcPts val="0"/>
              </a:spcAft>
              <a:buFont typeface="Arial" pitchFamily="34" charset="0"/>
              <a:buChar char="•"/>
              <a:defRPr/>
            </a:pPr>
            <a:r>
              <a:rPr lang="de-DE" dirty="0" smtClean="0"/>
              <a:t>Letztlich sollten bei aller Förderung der personalen Ressourcen die Verbesserung der strukturellen Rahmenbedingungen nicht vernachlässigt werden, sonst könnte der Eindruck entstehen, es sei das persönliche Manko eines PR/BR-Mitglieds, in dem System AN-Vertretung nicht zurecht zu kommen.</a:t>
            </a:r>
            <a:endParaRPr lang="de-D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el 1"/>
          <p:cNvSpPr>
            <a:spLocks noGrp="1"/>
          </p:cNvSpPr>
          <p:nvPr>
            <p:ph type="title"/>
          </p:nvPr>
        </p:nvSpPr>
        <p:spPr/>
        <p:txBody>
          <a:bodyPr/>
          <a:lstStyle/>
          <a:p>
            <a:r>
              <a:rPr lang="de-DE" smtClean="0"/>
              <a:t>Quellen</a:t>
            </a:r>
          </a:p>
        </p:txBody>
      </p:sp>
      <p:sp>
        <p:nvSpPr>
          <p:cNvPr id="3" name="Inhaltsplatzhalt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de-DE" dirty="0" smtClean="0"/>
              <a:t>Seidl, M. (1999): </a:t>
            </a:r>
            <a:r>
              <a:rPr lang="de-DE" dirty="0" err="1" smtClean="0"/>
              <a:t>Befindensbeeinträchtigungen</a:t>
            </a:r>
            <a:r>
              <a:rPr lang="de-DE" dirty="0" smtClean="0"/>
              <a:t> und Beanspruchung von betrieblichen Interessenvertretern: Eine empirische Analyse. In: </a:t>
            </a:r>
            <a:r>
              <a:rPr lang="de-DE" dirty="0" err="1" smtClean="0"/>
              <a:t>Eckardstein</a:t>
            </a:r>
            <a:r>
              <a:rPr lang="de-DE" dirty="0" smtClean="0"/>
              <a:t>, D. v., Neuberger, O. (Hrsg.): Personalwirtschaftliche Schriften, Band 15, München und Mering</a:t>
            </a:r>
          </a:p>
          <a:p>
            <a:pPr fontAlgn="auto">
              <a:spcAft>
                <a:spcPts val="0"/>
              </a:spcAft>
              <a:buFont typeface="Arial" pitchFamily="34" charset="0"/>
              <a:buChar char="•"/>
              <a:defRPr/>
            </a:pPr>
            <a:r>
              <a:rPr lang="de-DE" dirty="0" err="1" smtClean="0"/>
              <a:t>Giesert</a:t>
            </a:r>
            <a:r>
              <a:rPr lang="de-DE" dirty="0" smtClean="0"/>
              <a:t>, M. und Tempel, J. (2001): Gesunde Unternehmen – arbeitsfähige Mitarbeiterinnen und Mitarbeiter. Düsseldorf, Hans-Böckler-Stiftung</a:t>
            </a:r>
          </a:p>
          <a:p>
            <a:pPr fontAlgn="auto">
              <a:spcAft>
                <a:spcPts val="0"/>
              </a:spcAft>
              <a:buFont typeface="Arial" pitchFamily="34" charset="0"/>
              <a:buChar char="•"/>
              <a:defRPr/>
            </a:pPr>
            <a:r>
              <a:rPr lang="de-DE" dirty="0" err="1" smtClean="0"/>
              <a:t>Gulmo</a:t>
            </a:r>
            <a:r>
              <a:rPr lang="de-DE" dirty="0" smtClean="0"/>
              <a:t>, N. (2008): Psychische Belastungen und Bewältigungsmöglichkeiten von Arbeitnehmervertretern. München und Mering</a:t>
            </a:r>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74637"/>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692150"/>
            <a:ext cx="8229600" cy="5434013"/>
          </a:xfrm>
        </p:spPr>
        <p:txBody>
          <a:bodyPr rtlCol="0">
            <a:normAutofit fontScale="85000" lnSpcReduction="10000"/>
          </a:bodyPr>
          <a:lstStyle/>
          <a:p>
            <a:pPr marL="0" indent="0" algn="ctr" fontAlgn="auto">
              <a:spcAft>
                <a:spcPts val="0"/>
              </a:spcAft>
              <a:buFont typeface="Arial" pitchFamily="34" charset="0"/>
              <a:buNone/>
              <a:defRPr/>
            </a:pPr>
            <a:r>
              <a:rPr lang="de-DE" sz="6000" dirty="0" smtClean="0">
                <a:solidFill>
                  <a:srgbClr val="00B050"/>
                </a:solidFill>
              </a:rPr>
              <a:t>Besten Dank für Aufmerksamkeit und Geduld!</a:t>
            </a:r>
          </a:p>
          <a:p>
            <a:pPr marL="0" indent="0" algn="ctr" fontAlgn="auto">
              <a:spcAft>
                <a:spcPts val="0"/>
              </a:spcAft>
              <a:buFont typeface="Arial" pitchFamily="34" charset="0"/>
              <a:buNone/>
              <a:defRPr/>
            </a:pPr>
            <a:endParaRPr lang="de-DE" sz="6000" dirty="0" smtClean="0">
              <a:solidFill>
                <a:srgbClr val="00B050"/>
              </a:solidFill>
            </a:endParaRPr>
          </a:p>
          <a:p>
            <a:pPr marL="0" indent="0" algn="ctr" fontAlgn="auto">
              <a:spcAft>
                <a:spcPts val="0"/>
              </a:spcAft>
              <a:buFont typeface="Arial" pitchFamily="34" charset="0"/>
              <a:buNone/>
              <a:defRPr/>
            </a:pPr>
            <a:r>
              <a:rPr lang="de-DE" sz="3500" dirty="0" smtClean="0"/>
              <a:t>Michael Wilken</a:t>
            </a:r>
          </a:p>
          <a:p>
            <a:pPr marL="0" indent="0" algn="ctr" fontAlgn="auto">
              <a:spcAft>
                <a:spcPts val="0"/>
              </a:spcAft>
              <a:buFont typeface="Arial" pitchFamily="34" charset="0"/>
              <a:buNone/>
              <a:defRPr/>
            </a:pPr>
            <a:r>
              <a:rPr lang="de-DE" sz="3500" dirty="0" smtClean="0"/>
              <a:t>Dipl.-Volkswirt, HP für Psychotherapie</a:t>
            </a:r>
          </a:p>
          <a:p>
            <a:pPr marL="0" indent="0" algn="ctr" fontAlgn="auto">
              <a:spcAft>
                <a:spcPts val="0"/>
              </a:spcAft>
              <a:buFont typeface="Arial" pitchFamily="34" charset="0"/>
              <a:buNone/>
              <a:defRPr/>
            </a:pPr>
            <a:r>
              <a:rPr lang="de-DE" sz="3500" dirty="0" smtClean="0"/>
              <a:t>Praxis für Coaching und Psychotherapie</a:t>
            </a:r>
          </a:p>
          <a:p>
            <a:pPr marL="0" indent="0" algn="ctr" fontAlgn="auto">
              <a:spcAft>
                <a:spcPts val="0"/>
              </a:spcAft>
              <a:buFont typeface="Arial" pitchFamily="34" charset="0"/>
              <a:buNone/>
              <a:defRPr/>
            </a:pPr>
            <a:r>
              <a:rPr lang="de-DE" sz="3500" dirty="0" err="1" smtClean="0"/>
              <a:t>Königswortherstr</a:t>
            </a:r>
            <a:r>
              <a:rPr lang="de-DE" sz="3500" dirty="0" smtClean="0"/>
              <a:t>. 23a</a:t>
            </a:r>
          </a:p>
          <a:p>
            <a:pPr marL="0" indent="0" algn="ctr" fontAlgn="auto">
              <a:spcAft>
                <a:spcPts val="0"/>
              </a:spcAft>
              <a:buFont typeface="Arial" pitchFamily="34" charset="0"/>
              <a:buNone/>
              <a:defRPr/>
            </a:pPr>
            <a:r>
              <a:rPr lang="de-DE" sz="3500" dirty="0" smtClean="0"/>
              <a:t>30167 Hannover</a:t>
            </a:r>
          </a:p>
          <a:p>
            <a:pPr marL="0" indent="0" algn="ctr" fontAlgn="auto">
              <a:spcAft>
                <a:spcPts val="0"/>
              </a:spcAft>
              <a:buFont typeface="Arial" pitchFamily="34" charset="0"/>
              <a:buNone/>
              <a:defRPr/>
            </a:pPr>
            <a:r>
              <a:rPr lang="de-DE" sz="3500" dirty="0" smtClean="0"/>
              <a:t>Tel.: 0151-536 540 88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endParaRPr lang="de-DE" smtClean="0"/>
          </a:p>
        </p:txBody>
      </p:sp>
      <p:sp>
        <p:nvSpPr>
          <p:cNvPr id="17410" name="Inhaltsplatzhalter 2"/>
          <p:cNvSpPr>
            <a:spLocks noGrp="1"/>
          </p:cNvSpPr>
          <p:nvPr>
            <p:ph idx="1"/>
          </p:nvPr>
        </p:nvSpPr>
        <p:spPr/>
        <p:txBody>
          <a:bodyPr/>
          <a:lstStyle/>
          <a:p>
            <a:pPr marL="0" indent="0">
              <a:buFont typeface="Arial" charset="0"/>
              <a:buNone/>
            </a:pPr>
            <a:r>
              <a:rPr lang="de-DE" smtClean="0"/>
              <a:t>Einen schlechten Tag haben? </a:t>
            </a:r>
          </a:p>
          <a:p>
            <a:pPr marL="0" indent="0">
              <a:buFont typeface="Arial" charset="0"/>
              <a:buNone/>
            </a:pPr>
            <a:r>
              <a:rPr lang="de-DE" smtClean="0"/>
              <a:t>Selbst Kummer, Krankheit, Schmerzen? </a:t>
            </a:r>
          </a:p>
          <a:p>
            <a:pPr marL="0" indent="0">
              <a:buFont typeface="Arial" charset="0"/>
              <a:buNone/>
            </a:pPr>
            <a:r>
              <a:rPr lang="de-DE" smtClean="0"/>
              <a:t>Geht eigentlich nicht, weil man ja die „Last“ der anderen tragen soll…..“  </a:t>
            </a:r>
          </a:p>
          <a:p>
            <a:pPr marL="0" indent="0">
              <a:buFont typeface="Arial" charset="0"/>
              <a:buNone/>
            </a:pPr>
            <a:endParaRPr lang="de-DE"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a:xfrm>
            <a:off x="457200" y="274638"/>
            <a:ext cx="8229600" cy="4017962"/>
          </a:xfrm>
        </p:spPr>
        <p:txBody>
          <a:bodyPr/>
          <a:lstStyle/>
          <a:p>
            <a:r>
              <a:rPr lang="de-DE" smtClean="0"/>
              <a:t>2. Der institutionalisierte Konflikt –</a:t>
            </a:r>
            <a:br>
              <a:rPr lang="de-DE" smtClean="0"/>
            </a:br>
            <a:r>
              <a:rPr lang="de-DE" smtClean="0"/>
              <a:t>oder: sich wohlfühlen in der Sandwich-Position?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de-DE" smtClean="0"/>
              <a:t>Gegensätzliche Erwartungen</a:t>
            </a:r>
          </a:p>
        </p:txBody>
      </p:sp>
      <p:sp>
        <p:nvSpPr>
          <p:cNvPr id="3" name="Inhaltsplatzhalter 2"/>
          <p:cNvSpPr>
            <a:spLocks noGrp="1"/>
          </p:cNvSpPr>
          <p:nvPr>
            <p:ph sz="half" idx="1"/>
          </p:nvPr>
        </p:nvSpPr>
        <p:spPr/>
        <p:txBody>
          <a:bodyPr rtlCol="0">
            <a:normAutofit fontScale="55000" lnSpcReduction="20000"/>
          </a:bodyPr>
          <a:lstStyle/>
          <a:p>
            <a:pPr marL="0" indent="0" fontAlgn="auto">
              <a:spcAft>
                <a:spcPts val="0"/>
              </a:spcAft>
              <a:buFont typeface="Arial" pitchFamily="34" charset="0"/>
              <a:buNone/>
              <a:defRPr/>
            </a:pPr>
            <a:r>
              <a:rPr lang="de-DE" sz="2900" b="1" dirty="0" smtClean="0"/>
              <a:t>Erwartungen </a:t>
            </a:r>
            <a:r>
              <a:rPr lang="de-DE" sz="2900" b="1" dirty="0"/>
              <a:t>der Belegschaft </a:t>
            </a:r>
            <a:endParaRPr lang="de-DE" sz="2900" b="1" dirty="0" smtClean="0"/>
          </a:p>
          <a:p>
            <a:pPr marL="0" indent="0" fontAlgn="auto">
              <a:spcAft>
                <a:spcPts val="0"/>
              </a:spcAft>
              <a:buFont typeface="Arial" pitchFamily="34" charset="0"/>
              <a:buNone/>
              <a:defRPr/>
            </a:pPr>
            <a:endParaRPr lang="de-DE" sz="2900" dirty="0"/>
          </a:p>
          <a:p>
            <a:pPr fontAlgn="auto">
              <a:spcAft>
                <a:spcPts val="0"/>
              </a:spcAft>
              <a:buFont typeface="Arial" pitchFamily="34" charset="0"/>
              <a:buChar char="•"/>
              <a:defRPr/>
            </a:pPr>
            <a:r>
              <a:rPr lang="de-DE" sz="2900" dirty="0" smtClean="0"/>
              <a:t>Schutz </a:t>
            </a:r>
            <a:r>
              <a:rPr lang="de-DE" sz="2900" dirty="0"/>
              <a:t>vor Entlassungen und</a:t>
            </a:r>
          </a:p>
          <a:p>
            <a:pPr marL="0" indent="0" fontAlgn="auto">
              <a:spcAft>
                <a:spcPts val="0"/>
              </a:spcAft>
              <a:buFont typeface="Arial" pitchFamily="34" charset="0"/>
              <a:buNone/>
              <a:defRPr/>
            </a:pPr>
            <a:r>
              <a:rPr lang="de-DE" sz="2900" dirty="0" smtClean="0"/>
              <a:t>      Kündigungen</a:t>
            </a:r>
            <a:endParaRPr lang="de-DE" sz="2900" dirty="0"/>
          </a:p>
          <a:p>
            <a:pPr fontAlgn="auto">
              <a:spcAft>
                <a:spcPts val="0"/>
              </a:spcAft>
              <a:buFont typeface="Arial" pitchFamily="34" charset="0"/>
              <a:buChar char="•"/>
              <a:defRPr/>
            </a:pPr>
            <a:r>
              <a:rPr lang="de-DE" sz="2900" dirty="0" smtClean="0"/>
              <a:t>Sicherung </a:t>
            </a:r>
            <a:r>
              <a:rPr lang="de-DE" sz="2900" dirty="0"/>
              <a:t>und Verbesserung von</a:t>
            </a:r>
          </a:p>
          <a:p>
            <a:pPr marL="0" indent="0" fontAlgn="auto">
              <a:spcAft>
                <a:spcPts val="0"/>
              </a:spcAft>
              <a:buFont typeface="Arial" pitchFamily="34" charset="0"/>
              <a:buNone/>
              <a:defRPr/>
            </a:pPr>
            <a:r>
              <a:rPr lang="de-DE" sz="2900" dirty="0" smtClean="0"/>
              <a:t>      Lohn/Gehalt</a:t>
            </a:r>
            <a:endParaRPr lang="de-DE" sz="2900" dirty="0"/>
          </a:p>
          <a:p>
            <a:pPr fontAlgn="auto">
              <a:spcAft>
                <a:spcPts val="0"/>
              </a:spcAft>
              <a:buFont typeface="Arial" pitchFamily="34" charset="0"/>
              <a:buChar char="•"/>
              <a:defRPr/>
            </a:pPr>
            <a:r>
              <a:rPr lang="de-DE" sz="2900" dirty="0" smtClean="0"/>
              <a:t>menschengerechte </a:t>
            </a:r>
            <a:r>
              <a:rPr lang="de-DE" sz="2900" dirty="0"/>
              <a:t>Arbeitsplätze</a:t>
            </a:r>
          </a:p>
          <a:p>
            <a:pPr fontAlgn="auto">
              <a:spcAft>
                <a:spcPts val="0"/>
              </a:spcAft>
              <a:buFont typeface="Arial" pitchFamily="34" charset="0"/>
              <a:buChar char="•"/>
              <a:defRPr/>
            </a:pPr>
            <a:r>
              <a:rPr lang="de-DE" sz="2900" dirty="0" smtClean="0"/>
              <a:t>Verhinderung </a:t>
            </a:r>
            <a:r>
              <a:rPr lang="de-DE" sz="2900" dirty="0"/>
              <a:t>eines erhöhten</a:t>
            </a:r>
          </a:p>
          <a:p>
            <a:pPr marL="0" indent="0" fontAlgn="auto">
              <a:spcAft>
                <a:spcPts val="0"/>
              </a:spcAft>
              <a:buFont typeface="Arial" pitchFamily="34" charset="0"/>
              <a:buNone/>
              <a:defRPr/>
            </a:pPr>
            <a:r>
              <a:rPr lang="de-DE" sz="2900" dirty="0" smtClean="0"/>
              <a:t>      Arbeitstempos</a:t>
            </a:r>
            <a:endParaRPr lang="de-DE" sz="2900" dirty="0"/>
          </a:p>
          <a:p>
            <a:pPr fontAlgn="auto">
              <a:spcAft>
                <a:spcPts val="0"/>
              </a:spcAft>
              <a:buFont typeface="Arial" pitchFamily="34" charset="0"/>
              <a:buChar char="•"/>
              <a:defRPr/>
            </a:pPr>
            <a:r>
              <a:rPr lang="de-DE" sz="2900" dirty="0" smtClean="0"/>
              <a:t>soziale </a:t>
            </a:r>
            <a:r>
              <a:rPr lang="de-DE" sz="2900" dirty="0"/>
              <a:t>Einrichtungen im Betrieb</a:t>
            </a:r>
          </a:p>
          <a:p>
            <a:pPr fontAlgn="auto">
              <a:spcAft>
                <a:spcPts val="0"/>
              </a:spcAft>
              <a:buFont typeface="Arial" pitchFamily="34" charset="0"/>
              <a:buChar char="•"/>
              <a:defRPr/>
            </a:pPr>
            <a:r>
              <a:rPr lang="de-DE" sz="2900" dirty="0" smtClean="0"/>
              <a:t>zukunftssichere </a:t>
            </a:r>
            <a:r>
              <a:rPr lang="de-DE" sz="2900" dirty="0"/>
              <a:t>Berufsausbildung</a:t>
            </a:r>
          </a:p>
          <a:p>
            <a:pPr fontAlgn="auto">
              <a:spcAft>
                <a:spcPts val="0"/>
              </a:spcAft>
              <a:buFont typeface="Arial" pitchFamily="34" charset="0"/>
              <a:buChar char="•"/>
              <a:defRPr/>
            </a:pPr>
            <a:r>
              <a:rPr lang="de-DE" sz="2900" dirty="0" smtClean="0"/>
              <a:t>etc</a:t>
            </a:r>
            <a:r>
              <a:rPr lang="de-DE" sz="2900" dirty="0"/>
              <a:t>.</a:t>
            </a:r>
          </a:p>
          <a:p>
            <a:pPr fontAlgn="auto">
              <a:spcAft>
                <a:spcPts val="0"/>
              </a:spcAft>
              <a:buFont typeface="Arial" pitchFamily="34" charset="0"/>
              <a:buChar char="•"/>
              <a:defRPr/>
            </a:pPr>
            <a:endParaRPr lang="de-DE" dirty="0"/>
          </a:p>
        </p:txBody>
      </p:sp>
      <p:sp>
        <p:nvSpPr>
          <p:cNvPr id="4" name="Inhaltsplatzhalter 3"/>
          <p:cNvSpPr>
            <a:spLocks noGrp="1"/>
          </p:cNvSpPr>
          <p:nvPr>
            <p:ph sz="half" idx="2"/>
          </p:nvPr>
        </p:nvSpPr>
        <p:spPr/>
        <p:txBody>
          <a:bodyPr rtlCol="0">
            <a:normAutofit fontScale="55000" lnSpcReduction="20000"/>
          </a:bodyPr>
          <a:lstStyle/>
          <a:p>
            <a:pPr marL="0" indent="0" fontAlgn="auto">
              <a:spcAft>
                <a:spcPts val="0"/>
              </a:spcAft>
              <a:buFont typeface="Arial" pitchFamily="34" charset="0"/>
              <a:buNone/>
              <a:defRPr/>
            </a:pPr>
            <a:r>
              <a:rPr lang="de-DE" b="1" dirty="0"/>
              <a:t>Erwartungen der Geschäftsleitung</a:t>
            </a:r>
            <a:endParaRPr lang="de-DE" dirty="0"/>
          </a:p>
          <a:p>
            <a:pPr fontAlgn="auto">
              <a:spcAft>
                <a:spcPts val="0"/>
              </a:spcAft>
              <a:buFont typeface="Arial" pitchFamily="34" charset="0"/>
              <a:buChar char="•"/>
              <a:defRPr/>
            </a:pPr>
            <a:r>
              <a:rPr lang="de-DE" dirty="0" smtClean="0"/>
              <a:t>Verhinderung </a:t>
            </a:r>
            <a:r>
              <a:rPr lang="de-DE" dirty="0"/>
              <a:t>von </a:t>
            </a:r>
            <a:r>
              <a:rPr lang="de-DE" dirty="0" smtClean="0"/>
              <a:t>Unruhe </a:t>
            </a:r>
            <a:r>
              <a:rPr lang="de-DE" dirty="0"/>
              <a:t>im Betrieb</a:t>
            </a:r>
          </a:p>
          <a:p>
            <a:pPr fontAlgn="auto">
              <a:spcAft>
                <a:spcPts val="0"/>
              </a:spcAft>
              <a:buFont typeface="Arial" pitchFamily="34" charset="0"/>
              <a:buChar char="•"/>
              <a:defRPr/>
            </a:pPr>
            <a:r>
              <a:rPr lang="de-DE" dirty="0" smtClean="0"/>
              <a:t>Einhaltung </a:t>
            </a:r>
            <a:r>
              <a:rPr lang="de-DE" dirty="0"/>
              <a:t>der Arbeitsordnung</a:t>
            </a:r>
          </a:p>
          <a:p>
            <a:pPr fontAlgn="auto">
              <a:spcAft>
                <a:spcPts val="0"/>
              </a:spcAft>
              <a:buFont typeface="Arial" pitchFamily="34" charset="0"/>
              <a:buChar char="•"/>
              <a:defRPr/>
            </a:pPr>
            <a:r>
              <a:rPr lang="de-DE" dirty="0" smtClean="0"/>
              <a:t>Kommunikation </a:t>
            </a:r>
            <a:r>
              <a:rPr lang="de-DE" dirty="0"/>
              <a:t>von Absichten der</a:t>
            </a:r>
          </a:p>
          <a:p>
            <a:pPr marL="0" indent="0" fontAlgn="auto">
              <a:spcAft>
                <a:spcPts val="0"/>
              </a:spcAft>
              <a:buFont typeface="Arial" pitchFamily="34" charset="0"/>
              <a:buNone/>
              <a:defRPr/>
            </a:pPr>
            <a:r>
              <a:rPr lang="de-DE" dirty="0" smtClean="0"/>
              <a:t>      Geschäftsleitung </a:t>
            </a:r>
            <a:r>
              <a:rPr lang="de-DE" dirty="0"/>
              <a:t>an die Belegschaft</a:t>
            </a:r>
          </a:p>
          <a:p>
            <a:pPr marL="0" indent="0" fontAlgn="auto">
              <a:spcAft>
                <a:spcPts val="0"/>
              </a:spcAft>
              <a:buFont typeface="Arial" pitchFamily="34" charset="0"/>
              <a:buNone/>
              <a:defRPr/>
            </a:pPr>
            <a:r>
              <a:rPr lang="de-DE" dirty="0"/>
              <a:t>• </a:t>
            </a:r>
            <a:r>
              <a:rPr lang="de-DE" dirty="0" smtClean="0"/>
              <a:t>   Zurückweisung </a:t>
            </a:r>
            <a:r>
              <a:rPr lang="de-DE" dirty="0"/>
              <a:t>kostenaufwendiger</a:t>
            </a:r>
          </a:p>
          <a:p>
            <a:pPr marL="0" indent="0" fontAlgn="auto">
              <a:spcAft>
                <a:spcPts val="0"/>
              </a:spcAft>
              <a:buFont typeface="Arial" pitchFamily="34" charset="0"/>
              <a:buNone/>
              <a:defRPr/>
            </a:pPr>
            <a:r>
              <a:rPr lang="de-DE" dirty="0" smtClean="0"/>
              <a:t>      Wünsche </a:t>
            </a:r>
            <a:r>
              <a:rPr lang="de-DE" dirty="0"/>
              <a:t>der Belegschaft</a:t>
            </a:r>
          </a:p>
          <a:p>
            <a:pPr fontAlgn="auto">
              <a:spcAft>
                <a:spcPts val="0"/>
              </a:spcAft>
              <a:buFont typeface="Arial" pitchFamily="34" charset="0"/>
              <a:buChar char="•"/>
              <a:defRPr/>
            </a:pPr>
            <a:r>
              <a:rPr lang="de-DE" dirty="0" smtClean="0"/>
              <a:t>Abschwächung </a:t>
            </a:r>
            <a:r>
              <a:rPr lang="de-DE" dirty="0"/>
              <a:t>von Widerständen </a:t>
            </a:r>
            <a:r>
              <a:rPr lang="de-DE" dirty="0" smtClean="0"/>
              <a:t>gegen Maßnahmen </a:t>
            </a:r>
            <a:r>
              <a:rPr lang="de-DE" dirty="0"/>
              <a:t>der Geschäftsleitung</a:t>
            </a:r>
          </a:p>
          <a:p>
            <a:pPr fontAlgn="auto">
              <a:spcAft>
                <a:spcPts val="0"/>
              </a:spcAft>
              <a:buFont typeface="Arial" pitchFamily="34" charset="0"/>
              <a:buChar char="•"/>
              <a:defRPr/>
            </a:pPr>
            <a:r>
              <a:rPr lang="de-DE" dirty="0" smtClean="0"/>
              <a:t>Gewährleistung </a:t>
            </a:r>
            <a:r>
              <a:rPr lang="de-DE" dirty="0"/>
              <a:t>geringer Kosten der</a:t>
            </a:r>
          </a:p>
          <a:p>
            <a:pPr marL="0" indent="0" fontAlgn="auto">
              <a:spcAft>
                <a:spcPts val="0"/>
              </a:spcAft>
              <a:buFont typeface="Arial" pitchFamily="34" charset="0"/>
              <a:buNone/>
              <a:defRPr/>
            </a:pPr>
            <a:r>
              <a:rPr lang="de-DE" dirty="0" smtClean="0"/>
              <a:t>       Betriebsratsarbeit</a:t>
            </a:r>
            <a:endParaRPr lang="de-DE" dirty="0"/>
          </a:p>
          <a:p>
            <a:pPr fontAlgn="auto">
              <a:spcAft>
                <a:spcPts val="0"/>
              </a:spcAft>
              <a:buFont typeface="Arial" pitchFamily="34" charset="0"/>
              <a:buChar char="•"/>
              <a:defRPr/>
            </a:pPr>
            <a:endParaRPr lang="de-DE" dirty="0" smtClean="0"/>
          </a:p>
          <a:p>
            <a:pPr fontAlgn="auto">
              <a:spcAft>
                <a:spcPts val="0"/>
              </a:spcAft>
              <a:buFont typeface="Arial" pitchFamily="34" charset="0"/>
              <a:buChar char="•"/>
              <a:defRPr/>
            </a:pPr>
            <a:endParaRPr lang="de-DE" dirty="0"/>
          </a:p>
          <a:p>
            <a:pPr fontAlgn="auto">
              <a:spcAft>
                <a:spcPts val="0"/>
              </a:spcAft>
              <a:buFont typeface="Arial" pitchFamily="34" charset="0"/>
              <a:buChar char="•"/>
              <a:defRPr/>
            </a:pPr>
            <a:endParaRPr lang="de-DE" dirty="0" smtClean="0"/>
          </a:p>
          <a:p>
            <a:pPr fontAlgn="auto">
              <a:spcAft>
                <a:spcPts val="0"/>
              </a:spcAft>
              <a:buFont typeface="Arial" pitchFamily="34" charset="0"/>
              <a:buChar char="•"/>
              <a:defRPr/>
            </a:pPr>
            <a:r>
              <a:rPr lang="de-DE" dirty="0" smtClean="0"/>
              <a:t>(</a:t>
            </a:r>
            <a:r>
              <a:rPr lang="de-DE" dirty="0" err="1" smtClean="0"/>
              <a:t>Johannson</a:t>
            </a:r>
            <a:r>
              <a:rPr lang="de-DE" dirty="0" smtClean="0"/>
              <a:t>, K. (1977</a:t>
            </a:r>
            <a:r>
              <a:rPr lang="de-DE" dirty="0"/>
              <a:t>,</a:t>
            </a:r>
            <a:r>
              <a:rPr lang="de-DE" dirty="0" smtClean="0"/>
              <a:t> S. 54) Der Betriebsrat. Köln: Bund-Verlag</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01612"/>
          </a:xfrm>
        </p:spPr>
        <p:txBody>
          <a:bodyPr rtlCol="0">
            <a:normAutofit fontScale="90000"/>
          </a:bodyPr>
          <a:lstStyle/>
          <a:p>
            <a:pPr fontAlgn="auto">
              <a:spcAft>
                <a:spcPts val="0"/>
              </a:spcAft>
              <a:defRPr/>
            </a:pPr>
            <a:endParaRPr lang="de-DE" dirty="0"/>
          </a:p>
        </p:txBody>
      </p:sp>
      <p:sp>
        <p:nvSpPr>
          <p:cNvPr id="20482" name="Inhaltsplatzhalter 2"/>
          <p:cNvSpPr>
            <a:spLocks noGrp="1"/>
          </p:cNvSpPr>
          <p:nvPr>
            <p:ph idx="1"/>
          </p:nvPr>
        </p:nvSpPr>
        <p:spPr>
          <a:xfrm>
            <a:off x="457200" y="981075"/>
            <a:ext cx="8229600" cy="5145088"/>
          </a:xfrm>
        </p:spPr>
        <p:txBody>
          <a:bodyPr/>
          <a:lstStyle/>
          <a:p>
            <a:r>
              <a:rPr lang="de-DE" smtClean="0"/>
              <a:t>AN-Vertreter sind aufgrund ihrer Zwitterstellung einem Dauerstress ausgesetzt.</a:t>
            </a:r>
          </a:p>
          <a:p>
            <a:r>
              <a:rPr lang="de-DE" smtClean="0"/>
              <a:t>Solange es in Zeiten von Hochkonjunktur gelang, die Erwartungen zu erfüllen, war das Belastungsniveau vergleichsweise gering.</a:t>
            </a:r>
          </a:p>
          <a:p>
            <a:r>
              <a:rPr lang="de-DE" smtClean="0"/>
              <a:t>In Zeiten krisenbedingter Interessenkonflikte haben viele AN-Vertreter aber unter Dauerstress zu leiden.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1975"/>
          </a:xfrm>
        </p:spPr>
        <p:txBody>
          <a:bodyPr rtlCol="0">
            <a:normAutofit fontScale="90000"/>
          </a:bodyPr>
          <a:lstStyle/>
          <a:p>
            <a:pPr fontAlgn="auto">
              <a:spcAft>
                <a:spcPts val="0"/>
              </a:spcAft>
              <a:defRPr/>
            </a:pPr>
            <a:endParaRPr lang="de-DE" dirty="0"/>
          </a:p>
        </p:txBody>
      </p:sp>
      <p:sp>
        <p:nvSpPr>
          <p:cNvPr id="3" name="Inhaltsplatzhalter 2"/>
          <p:cNvSpPr>
            <a:spLocks noGrp="1"/>
          </p:cNvSpPr>
          <p:nvPr>
            <p:ph idx="1"/>
          </p:nvPr>
        </p:nvSpPr>
        <p:spPr>
          <a:xfrm>
            <a:off x="457200" y="981075"/>
            <a:ext cx="8229600" cy="5145088"/>
          </a:xfrm>
        </p:spPr>
        <p:txBody>
          <a:bodyPr rtlCol="0">
            <a:normAutofit/>
          </a:bodyPr>
          <a:lstStyle/>
          <a:p>
            <a:pPr marL="0" indent="0" fontAlgn="auto">
              <a:spcAft>
                <a:spcPts val="0"/>
              </a:spcAft>
              <a:buFont typeface="Arial" pitchFamily="34" charset="0"/>
              <a:buNone/>
              <a:defRPr/>
            </a:pPr>
            <a:r>
              <a:rPr lang="de-DE" dirty="0"/>
              <a:t>K</a:t>
            </a:r>
            <a:r>
              <a:rPr lang="de-DE" dirty="0" smtClean="0"/>
              <a:t>risen können viele Stressoren erzeugen:</a:t>
            </a:r>
          </a:p>
          <a:p>
            <a:pPr fontAlgn="auto">
              <a:spcAft>
                <a:spcPts val="0"/>
              </a:spcAft>
              <a:buFont typeface="Arial" pitchFamily="34" charset="0"/>
              <a:buChar char="•"/>
              <a:defRPr/>
            </a:pPr>
            <a:r>
              <a:rPr lang="de-DE" dirty="0" smtClean="0"/>
              <a:t>Zeitdruck</a:t>
            </a:r>
          </a:p>
          <a:p>
            <a:pPr fontAlgn="auto">
              <a:spcAft>
                <a:spcPts val="0"/>
              </a:spcAft>
              <a:buFont typeface="Arial" pitchFamily="34" charset="0"/>
              <a:buChar char="•"/>
              <a:defRPr/>
            </a:pPr>
            <a:r>
              <a:rPr lang="de-DE" dirty="0" smtClean="0"/>
              <a:t>Pausenlose Inanspruchnahme durch Beschäftigte</a:t>
            </a:r>
          </a:p>
          <a:p>
            <a:pPr fontAlgn="auto">
              <a:spcAft>
                <a:spcPts val="0"/>
              </a:spcAft>
              <a:buFont typeface="Arial" pitchFamily="34" charset="0"/>
              <a:buChar char="•"/>
              <a:defRPr/>
            </a:pPr>
            <a:r>
              <a:rPr lang="de-DE" dirty="0" smtClean="0"/>
              <a:t>Erhöhte Arbeitskomplexität</a:t>
            </a:r>
          </a:p>
          <a:p>
            <a:pPr fontAlgn="auto">
              <a:spcAft>
                <a:spcPts val="0"/>
              </a:spcAft>
              <a:buFont typeface="Arial" pitchFamily="34" charset="0"/>
              <a:buChar char="•"/>
              <a:defRPr/>
            </a:pPr>
            <a:r>
              <a:rPr lang="de-DE" dirty="0" smtClean="0"/>
              <a:t>Entscheidungsunsicherheit</a:t>
            </a:r>
          </a:p>
          <a:p>
            <a:pPr fontAlgn="auto">
              <a:spcAft>
                <a:spcPts val="0"/>
              </a:spcAft>
              <a:buFont typeface="Arial" pitchFamily="34" charset="0"/>
              <a:buChar char="•"/>
              <a:defRPr/>
            </a:pPr>
            <a:r>
              <a:rPr lang="de-DE" dirty="0" smtClean="0"/>
              <a:t>Kritik durch den AG und besonders durch die Beschäftigten selbst</a:t>
            </a:r>
          </a:p>
          <a:p>
            <a:pPr marL="0" indent="0" fontAlgn="auto">
              <a:spcAft>
                <a:spcPts val="0"/>
              </a:spcAft>
              <a:buFont typeface="Arial" pitchFamily="34" charset="0"/>
              <a:buNone/>
              <a:defRPr/>
            </a:pPr>
            <a:r>
              <a:rPr lang="de-DE" dirty="0" smtClean="0"/>
              <a:t>Dieser Zustand ist heute fast überall „normal“. </a:t>
            </a:r>
          </a:p>
          <a:p>
            <a:pPr fontAlgn="auto">
              <a:spcAft>
                <a:spcPts val="0"/>
              </a:spcAft>
              <a:buFont typeface="Arial" pitchFamily="34" charset="0"/>
              <a:buChar char="•"/>
              <a:defRPr/>
            </a:pPr>
            <a:endParaRPr lang="de-DE" dirty="0"/>
          </a:p>
        </p:txBody>
      </p:sp>
    </p:spTree>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1971</Words>
  <Application>Microsoft Office PowerPoint</Application>
  <PresentationFormat>Bildschirmpräsentation (4:3)</PresentationFormat>
  <Paragraphs>246</Paragraphs>
  <Slides>43</Slides>
  <Notes>0</Notes>
  <HiddenSlides>0</HiddenSlides>
  <MMClips>0</MMClips>
  <ScaleCrop>false</ScaleCrop>
  <HeadingPairs>
    <vt:vector size="6" baseType="variant">
      <vt:variant>
        <vt:lpstr>Verwendete Schriftarten</vt:lpstr>
      </vt:variant>
      <vt:variant>
        <vt:i4>2</vt:i4>
      </vt:variant>
      <vt:variant>
        <vt:lpstr>Entwurfsvorlage</vt:lpstr>
      </vt:variant>
      <vt:variant>
        <vt:i4>1</vt:i4>
      </vt:variant>
      <vt:variant>
        <vt:lpstr>Folientitel</vt:lpstr>
      </vt:variant>
      <vt:variant>
        <vt:i4>43</vt:i4>
      </vt:variant>
    </vt:vector>
  </HeadingPairs>
  <TitlesOfParts>
    <vt:vector size="46" baseType="lpstr">
      <vt:lpstr>Calibri</vt:lpstr>
      <vt:lpstr>Arial</vt:lpstr>
      <vt:lpstr>Larissa</vt:lpstr>
      <vt:lpstr>Zwischen den Stühlen? Psychische Belastungen in der Arbeitswelt und die mittlere Führungsebene Hannover, 26.09.2012</vt:lpstr>
      <vt:lpstr>1. Selbstsorge bei Arbeitnehmervertretern</vt:lpstr>
      <vt:lpstr>…aus der Mail einer Betriebsrätin (23.08.2012):</vt:lpstr>
      <vt:lpstr>Folie 4</vt:lpstr>
      <vt:lpstr>Folie 5</vt:lpstr>
      <vt:lpstr>2. Der institutionalisierte Konflikt – oder: sich wohlfühlen in der Sandwich-Position? </vt:lpstr>
      <vt:lpstr>Gegensätzliche Erwartungen</vt:lpstr>
      <vt:lpstr>Folie 8</vt:lpstr>
      <vt:lpstr>Folie 9</vt:lpstr>
      <vt:lpstr>Folie 10</vt:lpstr>
      <vt:lpstr>3. Empirische Untersuchungen</vt:lpstr>
      <vt:lpstr>3.1 Martin Seidel (1999)</vt:lpstr>
      <vt:lpstr>Ergebnisse:</vt:lpstr>
      <vt:lpstr>Folie 14</vt:lpstr>
      <vt:lpstr>Folie 15</vt:lpstr>
      <vt:lpstr>3.2 Giesert und Tempel (2001)</vt:lpstr>
      <vt:lpstr>Ergebnisse:</vt:lpstr>
      <vt:lpstr>Folie 18</vt:lpstr>
      <vt:lpstr>3.3 Norbert Gulmo (2008)</vt:lpstr>
      <vt:lpstr>3.3.2 Gemessene Variablen</vt:lpstr>
      <vt:lpstr>Folie 21</vt:lpstr>
      <vt:lpstr>Folie 22</vt:lpstr>
      <vt:lpstr>Folie 23</vt:lpstr>
      <vt:lpstr>Folie 24</vt:lpstr>
      <vt:lpstr>Folie 25</vt:lpstr>
      <vt:lpstr>Folie 26</vt:lpstr>
      <vt:lpstr>3.3.3 Einige wichtige Ergebnisse</vt:lpstr>
      <vt:lpstr>Folie 28</vt:lpstr>
      <vt:lpstr>Stressoren und Ressourcen</vt:lpstr>
      <vt:lpstr>Folie 30</vt:lpstr>
      <vt:lpstr>Ressourcen</vt:lpstr>
      <vt:lpstr>Zum Thema „Burnout“</vt:lpstr>
      <vt:lpstr>AN-Vertreterinnen</vt:lpstr>
      <vt:lpstr>Zusammenfassung</vt:lpstr>
      <vt:lpstr>Maßnahmen auf der Organisations-Ebene</vt:lpstr>
      <vt:lpstr>Folie 36</vt:lpstr>
      <vt:lpstr>Folie 37</vt:lpstr>
      <vt:lpstr>Folie 38</vt:lpstr>
      <vt:lpstr>Verbesserung personaler Ressourcen</vt:lpstr>
      <vt:lpstr>Folie 40</vt:lpstr>
      <vt:lpstr>Folie 41</vt:lpstr>
      <vt:lpstr>Quellen</vt:lpstr>
      <vt:lpstr>Folie 43</vt:lpstr>
    </vt:vector>
  </TitlesOfParts>
  <Company>Gero Funke &amp; Partner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Michael Wilken</dc:creator>
  <cp:lastModifiedBy>orchers</cp:lastModifiedBy>
  <cp:revision>87</cp:revision>
  <cp:lastPrinted>2012-09-24T13:13:39Z</cp:lastPrinted>
  <dcterms:created xsi:type="dcterms:W3CDTF">2012-09-22T12:04:30Z</dcterms:created>
  <dcterms:modified xsi:type="dcterms:W3CDTF">2012-09-25T09:30:35Z</dcterms:modified>
</cp:coreProperties>
</file>