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33"/>
  </p:notesMasterIdLst>
  <p:handoutMasterIdLst>
    <p:handoutMasterId r:id="rId34"/>
  </p:handoutMasterIdLst>
  <p:sldIdLst>
    <p:sldId id="303" r:id="rId2"/>
    <p:sldId id="388" r:id="rId3"/>
    <p:sldId id="391" r:id="rId4"/>
    <p:sldId id="395" r:id="rId5"/>
    <p:sldId id="415" r:id="rId6"/>
    <p:sldId id="416" r:id="rId7"/>
    <p:sldId id="419" r:id="rId8"/>
    <p:sldId id="384" r:id="rId9"/>
    <p:sldId id="325" r:id="rId10"/>
    <p:sldId id="402" r:id="rId11"/>
    <p:sldId id="385" r:id="rId12"/>
    <p:sldId id="414" r:id="rId13"/>
    <p:sldId id="366" r:id="rId14"/>
    <p:sldId id="383" r:id="rId15"/>
    <p:sldId id="397" r:id="rId16"/>
    <p:sldId id="394" r:id="rId17"/>
    <p:sldId id="365" r:id="rId18"/>
    <p:sldId id="406" r:id="rId19"/>
    <p:sldId id="407" r:id="rId20"/>
    <p:sldId id="417" r:id="rId21"/>
    <p:sldId id="404" r:id="rId22"/>
    <p:sldId id="420" r:id="rId23"/>
    <p:sldId id="345" r:id="rId24"/>
    <p:sldId id="369" r:id="rId25"/>
    <p:sldId id="401" r:id="rId26"/>
    <p:sldId id="424" r:id="rId27"/>
    <p:sldId id="400" r:id="rId28"/>
    <p:sldId id="387" r:id="rId29"/>
    <p:sldId id="418" r:id="rId30"/>
    <p:sldId id="381" r:id="rId31"/>
    <p:sldId id="411" r:id="rId32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umimoji="1" sz="2800" u="sng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u="sng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u="sng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u="sng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u="sng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800" u="sng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800" u="sng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800" u="sng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800" u="sng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F9999"/>
    <a:srgbClr val="FFFF66"/>
    <a:srgbClr val="6699FF"/>
    <a:srgbClr val="FFC5C5"/>
    <a:srgbClr val="FFC000"/>
    <a:srgbClr val="FF66FF"/>
    <a:srgbClr val="896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69" autoAdjust="0"/>
    <p:restoredTop sz="86231" autoAdjust="0"/>
  </p:normalViewPr>
  <p:slideViewPr>
    <p:cSldViewPr snapToGrid="0">
      <p:cViewPr>
        <p:scale>
          <a:sx n="70" d="100"/>
          <a:sy n="70" d="100"/>
        </p:scale>
        <p:origin x="-840" y="-264"/>
      </p:cViewPr>
      <p:guideLst>
        <p:guide orient="horz" pos="2166"/>
        <p:guide pos="768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92" y="-7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271925796238973E-2"/>
          <c:y val="5.7355489784796466E-2"/>
          <c:w val="0.91838330610152819"/>
          <c:h val="0.7069994534688862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'Studierende Dual'!$B$113</c:f>
              <c:strCache>
                <c:ptCount val="1"/>
                <c:pt idx="0">
                  <c:v>Mechatronik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'Studierende Dual'!$A$114:$A$124</c:f>
              <c:strCache>
                <c:ptCount val="11"/>
                <c:pt idx="0">
                  <c:v>2001/2002</c:v>
                </c:pt>
                <c:pt idx="1">
                  <c:v>2002/2003</c:v>
                </c:pt>
                <c:pt idx="2">
                  <c:v>2003/2004</c:v>
                </c:pt>
                <c:pt idx="3">
                  <c:v>2004/2005</c:v>
                </c:pt>
                <c:pt idx="4">
                  <c:v>2005/2006</c:v>
                </c:pt>
                <c:pt idx="5">
                  <c:v>2006/2007</c:v>
                </c:pt>
                <c:pt idx="6">
                  <c:v>2007/2008</c:v>
                </c:pt>
                <c:pt idx="7">
                  <c:v>2008/2009</c:v>
                </c:pt>
                <c:pt idx="8">
                  <c:v>2009/2010</c:v>
                </c:pt>
                <c:pt idx="9">
                  <c:v>2010/2011</c:v>
                </c:pt>
                <c:pt idx="10">
                  <c:v>2011/2012</c:v>
                </c:pt>
              </c:strCache>
            </c:strRef>
          </c:cat>
          <c:val>
            <c:numRef>
              <c:f>'Studierende Dual'!$B$114:$B$124</c:f>
              <c:numCache>
                <c:formatCode>General</c:formatCode>
                <c:ptCount val="11"/>
                <c:pt idx="7">
                  <c:v>6</c:v>
                </c:pt>
                <c:pt idx="8">
                  <c:v>11</c:v>
                </c:pt>
                <c:pt idx="9">
                  <c:v>7</c:v>
                </c:pt>
                <c:pt idx="10">
                  <c:v>14</c:v>
                </c:pt>
              </c:numCache>
            </c:numRef>
          </c:val>
        </c:ser>
        <c:ser>
          <c:idx val="1"/>
          <c:order val="1"/>
          <c:tx>
            <c:strRef>
              <c:f>'Studierende Dual'!$C$113</c:f>
              <c:strCache>
                <c:ptCount val="1"/>
                <c:pt idx="0">
                  <c:v>Technischer Vertrieb</c:v>
                </c:pt>
              </c:strCache>
            </c:strRef>
          </c:tx>
          <c:spPr>
            <a:solidFill>
              <a:srgbClr val="FF9999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'Studierende Dual'!$A$114:$A$124</c:f>
              <c:strCache>
                <c:ptCount val="11"/>
                <c:pt idx="0">
                  <c:v>2001/2002</c:v>
                </c:pt>
                <c:pt idx="1">
                  <c:v>2002/2003</c:v>
                </c:pt>
                <c:pt idx="2">
                  <c:v>2003/2004</c:v>
                </c:pt>
                <c:pt idx="3">
                  <c:v>2004/2005</c:v>
                </c:pt>
                <c:pt idx="4">
                  <c:v>2005/2006</c:v>
                </c:pt>
                <c:pt idx="5">
                  <c:v>2006/2007</c:v>
                </c:pt>
                <c:pt idx="6">
                  <c:v>2007/2008</c:v>
                </c:pt>
                <c:pt idx="7">
                  <c:v>2008/2009</c:v>
                </c:pt>
                <c:pt idx="8">
                  <c:v>2009/2010</c:v>
                </c:pt>
                <c:pt idx="9">
                  <c:v>2010/2011</c:v>
                </c:pt>
                <c:pt idx="10">
                  <c:v>2011/2012</c:v>
                </c:pt>
              </c:strCache>
            </c:strRef>
          </c:cat>
          <c:val>
            <c:numRef>
              <c:f>'Studierende Dual'!$C$114:$C$124</c:f>
              <c:numCache>
                <c:formatCode>General</c:formatCode>
                <c:ptCount val="11"/>
                <c:pt idx="3">
                  <c:v>5</c:v>
                </c:pt>
                <c:pt idx="4">
                  <c:v>25</c:v>
                </c:pt>
                <c:pt idx="5">
                  <c:v>25</c:v>
                </c:pt>
                <c:pt idx="6">
                  <c:v>33</c:v>
                </c:pt>
                <c:pt idx="7">
                  <c:v>32</c:v>
                </c:pt>
                <c:pt idx="8">
                  <c:v>20</c:v>
                </c:pt>
                <c:pt idx="9">
                  <c:v>14</c:v>
                </c:pt>
                <c:pt idx="10">
                  <c:v>17</c:v>
                </c:pt>
              </c:numCache>
            </c:numRef>
          </c:val>
        </c:ser>
        <c:ser>
          <c:idx val="2"/>
          <c:order val="2"/>
          <c:tx>
            <c:strRef>
              <c:f>'Studierende Dual'!$D$113</c:f>
              <c:strCache>
                <c:ptCount val="1"/>
                <c:pt idx="0">
                  <c:v>Konstruktionstechnik</c:v>
                </c:pt>
              </c:strCache>
            </c:strRef>
          </c:tx>
          <c:spPr>
            <a:solidFill>
              <a:srgbClr val="FFFF66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'Studierende Dual'!$A$114:$A$124</c:f>
              <c:strCache>
                <c:ptCount val="11"/>
                <c:pt idx="0">
                  <c:v>2001/2002</c:v>
                </c:pt>
                <c:pt idx="1">
                  <c:v>2002/2003</c:v>
                </c:pt>
                <c:pt idx="2">
                  <c:v>2003/2004</c:v>
                </c:pt>
                <c:pt idx="3">
                  <c:v>2004/2005</c:v>
                </c:pt>
                <c:pt idx="4">
                  <c:v>2005/2006</c:v>
                </c:pt>
                <c:pt idx="5">
                  <c:v>2006/2007</c:v>
                </c:pt>
                <c:pt idx="6">
                  <c:v>2007/2008</c:v>
                </c:pt>
                <c:pt idx="7">
                  <c:v>2008/2009</c:v>
                </c:pt>
                <c:pt idx="8">
                  <c:v>2009/2010</c:v>
                </c:pt>
                <c:pt idx="9">
                  <c:v>2010/2011</c:v>
                </c:pt>
                <c:pt idx="10">
                  <c:v>2011/2012</c:v>
                </c:pt>
              </c:strCache>
            </c:strRef>
          </c:cat>
          <c:val>
            <c:numRef>
              <c:f>'Studierende Dual'!$D$114:$D$124</c:f>
              <c:numCache>
                <c:formatCode>General</c:formatCode>
                <c:ptCount val="11"/>
                <c:pt idx="1">
                  <c:v>14</c:v>
                </c:pt>
                <c:pt idx="2">
                  <c:v>20</c:v>
                </c:pt>
                <c:pt idx="3">
                  <c:v>24</c:v>
                </c:pt>
                <c:pt idx="4">
                  <c:v>18</c:v>
                </c:pt>
                <c:pt idx="5">
                  <c:v>14</c:v>
                </c:pt>
                <c:pt idx="6">
                  <c:v>35</c:v>
                </c:pt>
                <c:pt idx="7">
                  <c:v>32</c:v>
                </c:pt>
                <c:pt idx="8">
                  <c:v>26</c:v>
                </c:pt>
                <c:pt idx="9">
                  <c:v>12</c:v>
                </c:pt>
                <c:pt idx="10">
                  <c:v>24</c:v>
                </c:pt>
              </c:numCache>
            </c:numRef>
          </c:val>
        </c:ser>
        <c:ser>
          <c:idx val="3"/>
          <c:order val="3"/>
          <c:tx>
            <c:strRef>
              <c:f>'Studierende Dual'!$E$113</c:f>
              <c:strCache>
                <c:ptCount val="1"/>
                <c:pt idx="0">
                  <c:v>Produktionstechnik</c:v>
                </c:pt>
              </c:strCache>
            </c:strRef>
          </c:tx>
          <c:spPr>
            <a:solidFill>
              <a:srgbClr val="6699FF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'Studierende Dual'!$A$114:$A$124</c:f>
              <c:strCache>
                <c:ptCount val="11"/>
                <c:pt idx="0">
                  <c:v>2001/2002</c:v>
                </c:pt>
                <c:pt idx="1">
                  <c:v>2002/2003</c:v>
                </c:pt>
                <c:pt idx="2">
                  <c:v>2003/2004</c:v>
                </c:pt>
                <c:pt idx="3">
                  <c:v>2004/2005</c:v>
                </c:pt>
                <c:pt idx="4">
                  <c:v>2005/2006</c:v>
                </c:pt>
                <c:pt idx="5">
                  <c:v>2006/2007</c:v>
                </c:pt>
                <c:pt idx="6">
                  <c:v>2007/2008</c:v>
                </c:pt>
                <c:pt idx="7">
                  <c:v>2008/2009</c:v>
                </c:pt>
                <c:pt idx="8">
                  <c:v>2009/2010</c:v>
                </c:pt>
                <c:pt idx="9">
                  <c:v>2010/2011</c:v>
                </c:pt>
                <c:pt idx="10">
                  <c:v>2011/2012</c:v>
                </c:pt>
              </c:strCache>
            </c:strRef>
          </c:cat>
          <c:val>
            <c:numRef>
              <c:f>'Studierende Dual'!$E$114:$E$124</c:f>
              <c:numCache>
                <c:formatCode>General</c:formatCode>
                <c:ptCount val="11"/>
                <c:pt idx="0">
                  <c:v>50</c:v>
                </c:pt>
                <c:pt idx="1">
                  <c:v>46</c:v>
                </c:pt>
                <c:pt idx="2">
                  <c:v>32</c:v>
                </c:pt>
                <c:pt idx="3">
                  <c:v>29</c:v>
                </c:pt>
                <c:pt idx="4">
                  <c:v>38</c:v>
                </c:pt>
                <c:pt idx="5">
                  <c:v>30</c:v>
                </c:pt>
                <c:pt idx="6">
                  <c:v>42</c:v>
                </c:pt>
                <c:pt idx="7">
                  <c:v>38</c:v>
                </c:pt>
                <c:pt idx="8">
                  <c:v>33</c:v>
                </c:pt>
                <c:pt idx="9">
                  <c:v>39</c:v>
                </c:pt>
                <c:pt idx="10">
                  <c:v>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5946880"/>
        <c:axId val="115630656"/>
        <c:axId val="0"/>
      </c:bar3DChart>
      <c:catAx>
        <c:axId val="45946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de-DE"/>
          </a:p>
        </c:txPr>
        <c:crossAx val="115630656"/>
        <c:crosses val="autoZero"/>
        <c:auto val="1"/>
        <c:lblAlgn val="ctr"/>
        <c:lblOffset val="100"/>
        <c:noMultiLvlLbl val="0"/>
      </c:catAx>
      <c:valAx>
        <c:axId val="115630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de-DE"/>
          </a:p>
        </c:txPr>
        <c:crossAx val="45946880"/>
        <c:crosses val="autoZero"/>
        <c:crossBetween val="between"/>
      </c:valAx>
      <c:spPr>
        <a:noFill/>
        <a:ln w="25389">
          <a:noFill/>
        </a:ln>
      </c:spPr>
    </c:plotArea>
    <c:legend>
      <c:legendPos val="b"/>
      <c:layout/>
      <c:overlay val="0"/>
      <c:spPr>
        <a:ln>
          <a:noFill/>
        </a:ln>
      </c:spPr>
      <c:txPr>
        <a:bodyPr/>
        <a:lstStyle/>
        <a:p>
          <a:pPr>
            <a:defRPr sz="1399" b="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271925796238973E-2"/>
          <c:y val="5.7355515401797966E-2"/>
          <c:w val="0.92248735796327952"/>
          <c:h val="0.7669838276454542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'Studierende Dual'!$I$113</c:f>
              <c:strCache>
                <c:ptCount val="1"/>
                <c:pt idx="0">
                  <c:v>Firmen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dLbls>
            <c:txPr>
              <a:bodyPr anchor="ctr" anchorCtr="0"/>
              <a:lstStyle/>
              <a:p>
                <a:pPr>
                  <a:defRPr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'Studierende Dual'!$A$114:$A$124</c:f>
              <c:strCache>
                <c:ptCount val="11"/>
                <c:pt idx="0">
                  <c:v>2001/2002</c:v>
                </c:pt>
                <c:pt idx="1">
                  <c:v>2002/2003</c:v>
                </c:pt>
                <c:pt idx="2">
                  <c:v>2003/2004</c:v>
                </c:pt>
                <c:pt idx="3">
                  <c:v>2004/2005</c:v>
                </c:pt>
                <c:pt idx="4">
                  <c:v>2005/2006</c:v>
                </c:pt>
                <c:pt idx="5">
                  <c:v>2006/2007</c:v>
                </c:pt>
                <c:pt idx="6">
                  <c:v>2007/2008</c:v>
                </c:pt>
                <c:pt idx="7">
                  <c:v>2008/2009</c:v>
                </c:pt>
                <c:pt idx="8">
                  <c:v>2009/2010</c:v>
                </c:pt>
                <c:pt idx="9">
                  <c:v>2010/2011</c:v>
                </c:pt>
                <c:pt idx="10">
                  <c:v>2011/2012</c:v>
                </c:pt>
              </c:strCache>
            </c:strRef>
          </c:cat>
          <c:val>
            <c:numRef>
              <c:f>'Studierende Dual'!$I$114:$I$124</c:f>
              <c:numCache>
                <c:formatCode>General</c:formatCode>
                <c:ptCount val="11"/>
                <c:pt idx="0">
                  <c:v>18</c:v>
                </c:pt>
                <c:pt idx="1">
                  <c:v>23</c:v>
                </c:pt>
                <c:pt idx="2">
                  <c:v>25</c:v>
                </c:pt>
                <c:pt idx="3">
                  <c:v>24</c:v>
                </c:pt>
                <c:pt idx="4">
                  <c:v>26</c:v>
                </c:pt>
                <c:pt idx="5">
                  <c:v>26</c:v>
                </c:pt>
                <c:pt idx="6">
                  <c:v>31</c:v>
                </c:pt>
                <c:pt idx="7">
                  <c:v>30</c:v>
                </c:pt>
                <c:pt idx="8">
                  <c:v>33</c:v>
                </c:pt>
                <c:pt idx="9">
                  <c:v>35</c:v>
                </c:pt>
                <c:pt idx="10">
                  <c:v>39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1909248"/>
        <c:axId val="132294912"/>
        <c:axId val="0"/>
      </c:bar3DChart>
      <c:catAx>
        <c:axId val="8190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de-DE"/>
          </a:p>
        </c:txPr>
        <c:crossAx val="132294912"/>
        <c:crosses val="autoZero"/>
        <c:auto val="1"/>
        <c:lblAlgn val="ctr"/>
        <c:lblOffset val="100"/>
        <c:noMultiLvlLbl val="0"/>
      </c:catAx>
      <c:valAx>
        <c:axId val="132294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de-DE"/>
          </a:p>
        </c:txPr>
        <c:crossAx val="81909248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01" tIns="47250" rIns="94501" bIns="47250" numCol="1" anchor="t" anchorCtr="0" compatLnSpc="1">
            <a:prstTxWarp prst="textNoShape">
              <a:avLst/>
            </a:prstTxWarp>
          </a:bodyPr>
          <a:lstStyle>
            <a:lvl1pPr defTabSz="944563" eaLnBrk="0" hangingPunct="0">
              <a:spcBef>
                <a:spcPct val="20000"/>
              </a:spcBef>
              <a:buClr>
                <a:schemeClr val="accent1"/>
              </a:buClr>
              <a:buFontTx/>
              <a:buChar char="-"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01" tIns="47250" rIns="94501" bIns="47250" numCol="1" anchor="t" anchorCtr="0" compatLnSpc="1">
            <a:prstTxWarp prst="textNoShape">
              <a:avLst/>
            </a:prstTxWarp>
          </a:bodyPr>
          <a:lstStyle>
            <a:lvl1pPr algn="r" defTabSz="944563" eaLnBrk="0" hangingPunct="0">
              <a:spcBef>
                <a:spcPct val="20000"/>
              </a:spcBef>
              <a:buClr>
                <a:schemeClr val="accent1"/>
              </a:buClr>
              <a:buFontTx/>
              <a:buChar char="-"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01" tIns="47250" rIns="94501" bIns="47250" numCol="1" anchor="b" anchorCtr="0" compatLnSpc="1">
            <a:prstTxWarp prst="textNoShape">
              <a:avLst/>
            </a:prstTxWarp>
          </a:bodyPr>
          <a:lstStyle>
            <a:lvl1pPr defTabSz="944563" eaLnBrk="0" hangingPunct="0">
              <a:spcBef>
                <a:spcPct val="20000"/>
              </a:spcBef>
              <a:buClr>
                <a:schemeClr val="accent1"/>
              </a:buClr>
              <a:buFontTx/>
              <a:buChar char="-"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8162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01" tIns="47250" rIns="94501" bIns="47250" numCol="1" anchor="b" anchorCtr="0" compatLnSpc="1">
            <a:prstTxWarp prst="textNoShape">
              <a:avLst/>
            </a:prstTxWarp>
          </a:bodyPr>
          <a:lstStyle>
            <a:lvl1pPr algn="r" defTabSz="944563" eaLnBrk="0" hangingPunct="0">
              <a:spcBef>
                <a:spcPct val="20000"/>
              </a:spcBef>
              <a:buClr>
                <a:schemeClr val="accent1"/>
              </a:buClr>
              <a:buFontTx/>
              <a:buChar char="-"/>
              <a:defRPr sz="1200"/>
            </a:lvl1pPr>
          </a:lstStyle>
          <a:p>
            <a:pPr>
              <a:defRPr/>
            </a:pPr>
            <a:fld id="{2FE83A5D-2ED3-4BFD-9C74-5082FB49F41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6656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vert="horz" wrap="none" lIns="95156" tIns="47579" rIns="95156" bIns="47579" numCol="1" anchor="ctr" anchorCtr="0" compatLnSpc="1">
            <a:prstTxWarp prst="textNoShape">
              <a:avLst/>
            </a:prstTxWarp>
          </a:bodyPr>
          <a:lstStyle>
            <a:lvl1pPr defTabSz="944563" eaLnBrk="0" hangingPunct="0">
              <a:spcBef>
                <a:spcPct val="20000"/>
              </a:spcBef>
              <a:buClr>
                <a:schemeClr val="accent1"/>
              </a:buClr>
              <a:buFontTx/>
              <a:buChar char="-"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8162" cy="5111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vert="horz" wrap="none" lIns="95156" tIns="47579" rIns="95156" bIns="47579" numCol="1" anchor="ctr" anchorCtr="0" compatLnSpc="1">
            <a:prstTxWarp prst="textNoShape">
              <a:avLst/>
            </a:prstTxWarp>
          </a:bodyPr>
          <a:lstStyle>
            <a:lvl1pPr algn="r" defTabSz="944563" eaLnBrk="0" hangingPunct="0">
              <a:spcBef>
                <a:spcPct val="20000"/>
              </a:spcBef>
              <a:buClr>
                <a:schemeClr val="accent1"/>
              </a:buClr>
              <a:buFontTx/>
              <a:buChar char="-"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37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vert="horz" wrap="none" lIns="95156" tIns="47579" rIns="95156" bIns="475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Textformatierung des Masters zu bearbeiten.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8163" cy="51276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vert="horz" wrap="none" lIns="95156" tIns="47579" rIns="95156" bIns="47579" numCol="1" anchor="b" anchorCtr="0" compatLnSpc="1">
            <a:prstTxWarp prst="textNoShape">
              <a:avLst/>
            </a:prstTxWarp>
          </a:bodyPr>
          <a:lstStyle>
            <a:lvl1pPr defTabSz="944563" eaLnBrk="0" hangingPunct="0">
              <a:spcBef>
                <a:spcPct val="20000"/>
              </a:spcBef>
              <a:buClr>
                <a:schemeClr val="accent1"/>
              </a:buClr>
              <a:buFontTx/>
              <a:buChar char="-"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8162" cy="51276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vert="horz" wrap="none" lIns="95156" tIns="47579" rIns="95156" bIns="47579" numCol="1" anchor="b" anchorCtr="0" compatLnSpc="1">
            <a:prstTxWarp prst="textNoShape">
              <a:avLst/>
            </a:prstTxWarp>
          </a:bodyPr>
          <a:lstStyle>
            <a:lvl1pPr algn="r" defTabSz="944563" eaLnBrk="0" hangingPunct="0">
              <a:spcBef>
                <a:spcPct val="20000"/>
              </a:spcBef>
              <a:buClr>
                <a:schemeClr val="accent1"/>
              </a:buClr>
              <a:buFontTx/>
              <a:buChar char="-"/>
              <a:defRPr sz="1200"/>
            </a:lvl1pPr>
          </a:lstStyle>
          <a:p>
            <a:pPr>
              <a:defRPr/>
            </a:pPr>
            <a:fld id="{D46D11ED-6D8A-42C1-AD2E-BCC14292CB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4682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izenplatzhalt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de-DE" smtClean="0"/>
              <a:t>Schuler Konstruktion ca. 300 Mitarbeiter </a:t>
            </a:r>
            <a:r>
              <a:rPr lang="de-DE" smtClean="0">
                <a:sym typeface="Wingdings" pitchFamily="2" charset="2"/>
              </a:rPr>
              <a:t> Konstruktionsdienstleistung</a:t>
            </a:r>
          </a:p>
          <a:p>
            <a:pPr eaLnBrk="1" hangingPunct="1"/>
            <a:r>
              <a:rPr lang="de-DE" smtClean="0"/>
              <a:t>Renold rund 2600 Angestellte in mehr als 23 Ländern weltweit  </a:t>
            </a:r>
            <a:r>
              <a:rPr lang="de-DE" smtClean="0">
                <a:sym typeface="Wingdings" pitchFamily="2" charset="2"/>
              </a:rPr>
              <a:t></a:t>
            </a:r>
            <a:r>
              <a:rPr lang="de-DE" smtClean="0"/>
              <a:t> Ketten</a:t>
            </a:r>
          </a:p>
          <a:p>
            <a:pPr eaLnBrk="1" hangingPunct="1"/>
            <a:r>
              <a:rPr lang="de-DE" smtClean="0">
                <a:sym typeface="Wingdings" pitchFamily="2" charset="2"/>
              </a:rPr>
              <a:t>Butting </a:t>
            </a:r>
            <a:r>
              <a:rPr lang="de-DE" smtClean="0"/>
              <a:t>1300 Mitarbeiter </a:t>
            </a:r>
            <a:r>
              <a:rPr lang="de-DE" smtClean="0">
                <a:sym typeface="Wingdings" pitchFamily="2" charset="2"/>
              </a:rPr>
              <a:t> Edelstahlverarbeiter (Rohre)</a:t>
            </a:r>
          </a:p>
          <a:p>
            <a:pPr eaLnBrk="1" hangingPunct="1"/>
            <a:r>
              <a:rPr lang="de-DE" smtClean="0"/>
              <a:t>Troester 450 Mitarbeiter </a:t>
            </a:r>
            <a:r>
              <a:rPr lang="de-DE" smtClean="0">
                <a:sym typeface="Wingdings" pitchFamily="2" charset="2"/>
              </a:rPr>
              <a:t> Maschinen Kautschuktechnologie</a:t>
            </a:r>
          </a:p>
          <a:p>
            <a:pPr eaLnBrk="1" hangingPunct="1"/>
            <a:r>
              <a:rPr lang="de-DE" smtClean="0">
                <a:sym typeface="Wingdings" pitchFamily="2" charset="2"/>
              </a:rPr>
              <a:t>Edag 6600 Mitarbeiter  Entwicklungspartner</a:t>
            </a:r>
          </a:p>
          <a:p>
            <a:pPr eaLnBrk="1" hangingPunct="1"/>
            <a:r>
              <a:rPr lang="de-DE" smtClean="0">
                <a:sym typeface="Wingdings" pitchFamily="2" charset="2"/>
              </a:rPr>
              <a:t>Mettler Toledo  &gt; 10000 Mitarbeiter Wägetechnik</a:t>
            </a:r>
            <a:endParaRPr lang="de-DE" smtClean="0"/>
          </a:p>
        </p:txBody>
      </p:sp>
      <p:sp>
        <p:nvSpPr>
          <p:cNvPr id="1945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486277-4EF8-4B97-A7DB-5FEA4A1E8E1E}" type="slidenum">
              <a:rPr lang="de-DE" smtClean="0"/>
              <a:pPr/>
              <a:t>13</a:t>
            </a:fld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Notizenplatzhalt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2150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0893C-3FC0-4FDB-8F01-A9857BF8BFD3}" type="slidenum">
              <a:rPr lang="de-DE" smtClean="0"/>
              <a:pPr/>
              <a:t>14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6" name="Rectangle 3084"/>
          <p:cNvSpPr>
            <a:spLocks noChangeArrowheads="1"/>
          </p:cNvSpPr>
          <p:nvPr/>
        </p:nvSpPr>
        <p:spPr bwMode="auto">
          <a:xfrm>
            <a:off x="7016750" y="6477000"/>
            <a:ext cx="167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/>
          <a:lstStyle/>
          <a:p>
            <a:pPr algn="r">
              <a:defRPr/>
            </a:pPr>
            <a:fld id="{25934D83-3221-4AAC-82BB-762D24B94606}" type="slidenum">
              <a:rPr kumimoji="0" lang="en-US" altLang="de-DE" sz="1000" u="none">
                <a:latin typeface="Calibri" pitchFamily="34" charset="0"/>
                <a:cs typeface="Calibri" pitchFamily="34" charset="0"/>
              </a:rPr>
              <a:pPr algn="r">
                <a:defRPr/>
              </a:pPr>
              <a:t>‹Nr.›</a:t>
            </a:fld>
            <a:endParaRPr kumimoji="0" lang="en-US" altLang="de-DE" sz="1000" u="non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8797" name="Line 3085"/>
          <p:cNvSpPr>
            <a:spLocks noChangeShapeType="1"/>
          </p:cNvSpPr>
          <p:nvPr/>
        </p:nvSpPr>
        <p:spPr bwMode="auto">
          <a:xfrm>
            <a:off x="0" y="6369050"/>
            <a:ext cx="9144000" cy="0"/>
          </a:xfrm>
          <a:prstGeom prst="line">
            <a:avLst/>
          </a:prstGeom>
          <a:noFill/>
          <a:ln w="9525">
            <a:solidFill>
              <a:srgbClr val="00305D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FontTx/>
              <a:buChar char="-"/>
              <a:defRPr/>
            </a:pPr>
            <a:endParaRPr lang="de-DE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8" name="Picture 3088" descr="Powerpoint-Kopf-F2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802" name="Rectangle 3090"/>
          <p:cNvSpPr>
            <a:spLocks noChangeArrowheads="1"/>
          </p:cNvSpPr>
          <p:nvPr/>
        </p:nvSpPr>
        <p:spPr bwMode="auto">
          <a:xfrm>
            <a:off x="242888" y="6369050"/>
            <a:ext cx="6116637" cy="35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defRPr/>
            </a:pPr>
            <a:r>
              <a:rPr kumimoji="0" lang="en-US" altLang="de-DE" sz="1050" u="none" dirty="0">
                <a:latin typeface="Calibri" pitchFamily="34" charset="0"/>
                <a:cs typeface="Calibri" pitchFamily="34" charset="0"/>
              </a:rPr>
              <a:t>Prof. Dr. Martin Reuter </a:t>
            </a:r>
            <a:r>
              <a:rPr kumimoji="0" lang="en-US" altLang="de-DE" sz="1000" u="none" dirty="0">
                <a:latin typeface="Calibri" pitchFamily="34" charset="0"/>
                <a:cs typeface="Calibri" pitchFamily="34" charset="0"/>
              </a:rPr>
              <a:t/>
            </a:r>
            <a:br>
              <a:rPr kumimoji="0" lang="en-US" altLang="de-DE" sz="1000" u="none" dirty="0">
                <a:latin typeface="Calibri" pitchFamily="34" charset="0"/>
                <a:cs typeface="Calibri" pitchFamily="34" charset="0"/>
              </a:rPr>
            </a:br>
            <a:r>
              <a:rPr kumimoji="0" lang="en-US" altLang="de-DE" sz="1000" u="none" dirty="0" err="1">
                <a:latin typeface="Calibri" pitchFamily="34" charset="0"/>
                <a:cs typeface="Calibri" pitchFamily="34" charset="0"/>
              </a:rPr>
              <a:t>Studiende</a:t>
            </a:r>
            <a:r>
              <a:rPr kumimoji="0" lang="de-DE" altLang="de-DE" sz="1000" u="none" dirty="0" err="1">
                <a:latin typeface="Calibri" pitchFamily="34" charset="0"/>
                <a:cs typeface="Calibri" pitchFamily="34" charset="0"/>
              </a:rPr>
              <a:t>kan</a:t>
            </a:r>
            <a:r>
              <a:rPr kumimoji="0" lang="de-DE" altLang="de-DE" sz="1000" u="none" dirty="0">
                <a:latin typeface="Calibri" pitchFamily="34" charset="0"/>
                <a:cs typeface="Calibri" pitchFamily="34" charset="0"/>
              </a:rPr>
              <a:t> für duale Studiengänge</a:t>
            </a:r>
            <a:endParaRPr kumimoji="0" lang="en-US" altLang="de-DE" sz="1000" u="none" dirty="0">
              <a:latin typeface="Calibri" pitchFamily="34" charset="0"/>
              <a:cs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</p:sldLayoutIdLst>
  <p:txStyles>
    <p:titleStyle>
      <a:lvl1pPr algn="ctr" defTabSz="954088" rtl="0" eaLnBrk="0" fontAlgn="base" hangingPunct="0">
        <a:spcBef>
          <a:spcPct val="0"/>
        </a:spcBef>
        <a:spcAft>
          <a:spcPct val="0"/>
        </a:spcAft>
        <a:defRPr kumimoji="1" sz="3000">
          <a:solidFill>
            <a:srgbClr val="000066"/>
          </a:solidFill>
          <a:latin typeface="+mj-lt"/>
          <a:ea typeface="+mj-ea"/>
          <a:cs typeface="+mj-cs"/>
        </a:defRPr>
      </a:lvl1pPr>
      <a:lvl2pPr algn="ctr" defTabSz="954088" rtl="0" eaLnBrk="0" fontAlgn="base" hangingPunct="0">
        <a:spcBef>
          <a:spcPct val="0"/>
        </a:spcBef>
        <a:spcAft>
          <a:spcPct val="0"/>
        </a:spcAft>
        <a:defRPr kumimoji="1" sz="3000">
          <a:solidFill>
            <a:srgbClr val="000066"/>
          </a:solidFill>
          <a:latin typeface="NDSFrutiger 45 Light" pitchFamily="2" charset="0"/>
        </a:defRPr>
      </a:lvl2pPr>
      <a:lvl3pPr algn="ctr" defTabSz="954088" rtl="0" eaLnBrk="0" fontAlgn="base" hangingPunct="0">
        <a:spcBef>
          <a:spcPct val="0"/>
        </a:spcBef>
        <a:spcAft>
          <a:spcPct val="0"/>
        </a:spcAft>
        <a:defRPr kumimoji="1" sz="3000">
          <a:solidFill>
            <a:srgbClr val="000066"/>
          </a:solidFill>
          <a:latin typeface="NDSFrutiger 45 Light" pitchFamily="2" charset="0"/>
        </a:defRPr>
      </a:lvl3pPr>
      <a:lvl4pPr algn="ctr" defTabSz="954088" rtl="0" eaLnBrk="0" fontAlgn="base" hangingPunct="0">
        <a:spcBef>
          <a:spcPct val="0"/>
        </a:spcBef>
        <a:spcAft>
          <a:spcPct val="0"/>
        </a:spcAft>
        <a:defRPr kumimoji="1" sz="3000">
          <a:solidFill>
            <a:srgbClr val="000066"/>
          </a:solidFill>
          <a:latin typeface="NDSFrutiger 45 Light" pitchFamily="2" charset="0"/>
        </a:defRPr>
      </a:lvl4pPr>
      <a:lvl5pPr algn="ctr" defTabSz="954088" rtl="0" eaLnBrk="0" fontAlgn="base" hangingPunct="0">
        <a:spcBef>
          <a:spcPct val="0"/>
        </a:spcBef>
        <a:spcAft>
          <a:spcPct val="0"/>
        </a:spcAft>
        <a:defRPr kumimoji="1" sz="3000">
          <a:solidFill>
            <a:srgbClr val="000066"/>
          </a:solidFill>
          <a:latin typeface="NDSFrutiger 45 Light" pitchFamily="2" charset="0"/>
        </a:defRPr>
      </a:lvl5pPr>
      <a:lvl6pPr marL="457200" algn="ctr" defTabSz="954088" rtl="0" eaLnBrk="0" fontAlgn="base" hangingPunct="0">
        <a:spcBef>
          <a:spcPct val="0"/>
        </a:spcBef>
        <a:spcAft>
          <a:spcPct val="0"/>
        </a:spcAft>
        <a:defRPr kumimoji="1" sz="3000">
          <a:solidFill>
            <a:srgbClr val="000066"/>
          </a:solidFill>
          <a:latin typeface="NDSFrutiger 45 Light" pitchFamily="2" charset="0"/>
        </a:defRPr>
      </a:lvl6pPr>
      <a:lvl7pPr marL="914400" algn="ctr" defTabSz="954088" rtl="0" eaLnBrk="0" fontAlgn="base" hangingPunct="0">
        <a:spcBef>
          <a:spcPct val="0"/>
        </a:spcBef>
        <a:spcAft>
          <a:spcPct val="0"/>
        </a:spcAft>
        <a:defRPr kumimoji="1" sz="3000">
          <a:solidFill>
            <a:srgbClr val="000066"/>
          </a:solidFill>
          <a:latin typeface="NDSFrutiger 45 Light" pitchFamily="2" charset="0"/>
        </a:defRPr>
      </a:lvl7pPr>
      <a:lvl8pPr marL="1371600" algn="ctr" defTabSz="954088" rtl="0" eaLnBrk="0" fontAlgn="base" hangingPunct="0">
        <a:spcBef>
          <a:spcPct val="0"/>
        </a:spcBef>
        <a:spcAft>
          <a:spcPct val="0"/>
        </a:spcAft>
        <a:defRPr kumimoji="1" sz="3000">
          <a:solidFill>
            <a:srgbClr val="000066"/>
          </a:solidFill>
          <a:latin typeface="NDSFrutiger 45 Light" pitchFamily="2" charset="0"/>
        </a:defRPr>
      </a:lvl8pPr>
      <a:lvl9pPr marL="1828800" algn="ctr" defTabSz="954088" rtl="0" eaLnBrk="0" fontAlgn="base" hangingPunct="0">
        <a:spcBef>
          <a:spcPct val="0"/>
        </a:spcBef>
        <a:spcAft>
          <a:spcPct val="0"/>
        </a:spcAft>
        <a:defRPr kumimoji="1" sz="3000">
          <a:solidFill>
            <a:srgbClr val="000066"/>
          </a:solidFill>
          <a:latin typeface="NDSFrutiger 45 Light" pitchFamily="2" charset="0"/>
        </a:defRPr>
      </a:lvl9pPr>
    </p:titleStyle>
    <p:bodyStyle>
      <a:lvl1pPr marL="358775" indent="-358775" algn="l" defTabSz="9540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-"/>
        <a:defRPr kumimoji="1" sz="2800">
          <a:solidFill>
            <a:srgbClr val="000066"/>
          </a:solidFill>
          <a:latin typeface="+mn-lt"/>
          <a:ea typeface="+mn-ea"/>
          <a:cs typeface="+mn-cs"/>
        </a:defRPr>
      </a:lvl1pPr>
      <a:lvl2pPr marL="776288" indent="-298450" algn="l" defTabSz="954088" rtl="0" eaLnBrk="0" fontAlgn="base" hangingPunct="0">
        <a:spcBef>
          <a:spcPct val="20000"/>
        </a:spcBef>
        <a:spcAft>
          <a:spcPct val="0"/>
        </a:spcAft>
        <a:buClr>
          <a:srgbClr val="D7362D"/>
        </a:buClr>
        <a:buSzPct val="90000"/>
        <a:buFont typeface="Wingdings" pitchFamily="2" charset="2"/>
        <a:buChar char="u"/>
        <a:defRPr kumimoji="1" sz="2400">
          <a:solidFill>
            <a:srgbClr val="000066"/>
          </a:solidFill>
          <a:latin typeface="+mn-lt"/>
        </a:defRPr>
      </a:lvl2pPr>
      <a:lvl3pPr marL="1193800" indent="-239713" algn="l" defTabSz="954088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80000"/>
        <a:buFont typeface="Wingdings" pitchFamily="2" charset="2"/>
        <a:buChar char="u"/>
        <a:defRPr kumimoji="1" sz="2000">
          <a:solidFill>
            <a:srgbClr val="000066"/>
          </a:solidFill>
          <a:latin typeface="+mn-lt"/>
        </a:defRPr>
      </a:lvl3pPr>
      <a:lvl4pPr marL="1671638" indent="-238125" algn="l" defTabSz="954088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-"/>
        <a:defRPr kumimoji="1">
          <a:solidFill>
            <a:srgbClr val="000066"/>
          </a:solidFill>
          <a:latin typeface="+mn-lt"/>
        </a:defRPr>
      </a:lvl4pPr>
      <a:lvl5pPr marL="2147888" indent="-238125" algn="l" defTabSz="954088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0000"/>
        <a:buChar char="•"/>
        <a:defRPr kumimoji="1" sz="1600">
          <a:solidFill>
            <a:srgbClr val="000066"/>
          </a:solidFill>
          <a:latin typeface="+mn-lt"/>
        </a:defRPr>
      </a:lvl5pPr>
      <a:lvl6pPr marL="2605088" indent="-238125" algn="l" defTabSz="954088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0000"/>
        <a:buChar char="•"/>
        <a:defRPr kumimoji="1" sz="1600">
          <a:solidFill>
            <a:srgbClr val="000066"/>
          </a:solidFill>
          <a:latin typeface="+mn-lt"/>
        </a:defRPr>
      </a:lvl6pPr>
      <a:lvl7pPr marL="3062288" indent="-238125" algn="l" defTabSz="954088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0000"/>
        <a:buChar char="•"/>
        <a:defRPr kumimoji="1" sz="1600">
          <a:solidFill>
            <a:srgbClr val="000066"/>
          </a:solidFill>
          <a:latin typeface="+mn-lt"/>
        </a:defRPr>
      </a:lvl7pPr>
      <a:lvl8pPr marL="3519488" indent="-238125" algn="l" defTabSz="954088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0000"/>
        <a:buChar char="•"/>
        <a:defRPr kumimoji="1" sz="1600">
          <a:solidFill>
            <a:srgbClr val="000066"/>
          </a:solidFill>
          <a:latin typeface="+mn-lt"/>
        </a:defRPr>
      </a:lvl8pPr>
      <a:lvl9pPr marL="3976688" indent="-238125" algn="l" defTabSz="954088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0000"/>
        <a:buChar char="•"/>
        <a:defRPr kumimoji="1" sz="1600">
          <a:solidFill>
            <a:srgbClr val="0000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26" Type="http://schemas.openxmlformats.org/officeDocument/2006/relationships/image" Target="../media/image30.jpeg"/><Relationship Id="rId39" Type="http://schemas.openxmlformats.org/officeDocument/2006/relationships/image" Target="../media/image43.jpeg"/><Relationship Id="rId21" Type="http://schemas.openxmlformats.org/officeDocument/2006/relationships/image" Target="../media/image25.jpeg"/><Relationship Id="rId34" Type="http://schemas.openxmlformats.org/officeDocument/2006/relationships/image" Target="../media/image38.jpe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17" Type="http://schemas.openxmlformats.org/officeDocument/2006/relationships/image" Target="../media/image21.wmf"/><Relationship Id="rId25" Type="http://schemas.openxmlformats.org/officeDocument/2006/relationships/image" Target="../media/image29.png"/><Relationship Id="rId33" Type="http://schemas.openxmlformats.org/officeDocument/2006/relationships/image" Target="../media/image37.jpeg"/><Relationship Id="rId38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jpeg"/><Relationship Id="rId20" Type="http://schemas.openxmlformats.org/officeDocument/2006/relationships/image" Target="../media/image24.jpeg"/><Relationship Id="rId29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wmf"/><Relationship Id="rId11" Type="http://schemas.openxmlformats.org/officeDocument/2006/relationships/image" Target="../media/image15.jpeg"/><Relationship Id="rId24" Type="http://schemas.openxmlformats.org/officeDocument/2006/relationships/image" Target="../media/image28.jpeg"/><Relationship Id="rId32" Type="http://schemas.openxmlformats.org/officeDocument/2006/relationships/image" Target="../media/image36.png"/><Relationship Id="rId37" Type="http://schemas.openxmlformats.org/officeDocument/2006/relationships/image" Target="../media/image41.jpeg"/><Relationship Id="rId5" Type="http://schemas.openxmlformats.org/officeDocument/2006/relationships/image" Target="../media/image9.wmf"/><Relationship Id="rId15" Type="http://schemas.openxmlformats.org/officeDocument/2006/relationships/image" Target="../media/image19.jpeg"/><Relationship Id="rId23" Type="http://schemas.openxmlformats.org/officeDocument/2006/relationships/image" Target="../media/image27.jpeg"/><Relationship Id="rId28" Type="http://schemas.openxmlformats.org/officeDocument/2006/relationships/image" Target="../media/image32.jpeg"/><Relationship Id="rId36" Type="http://schemas.openxmlformats.org/officeDocument/2006/relationships/image" Target="../media/image40.jpeg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31" Type="http://schemas.openxmlformats.org/officeDocument/2006/relationships/image" Target="../media/image35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jpeg"/><Relationship Id="rId22" Type="http://schemas.openxmlformats.org/officeDocument/2006/relationships/image" Target="../media/image26.png"/><Relationship Id="rId27" Type="http://schemas.openxmlformats.org/officeDocument/2006/relationships/image" Target="../media/image31.jpeg"/><Relationship Id="rId30" Type="http://schemas.openxmlformats.org/officeDocument/2006/relationships/image" Target="../media/image34.png"/><Relationship Id="rId35" Type="http://schemas.openxmlformats.org/officeDocument/2006/relationships/image" Target="../media/image39.jpeg"/><Relationship Id="rId8" Type="http://schemas.openxmlformats.org/officeDocument/2006/relationships/image" Target="../media/image12.jpeg"/><Relationship Id="rId3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447800" y="1689100"/>
            <a:ext cx="6249988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2400"/>
              </a:spcBef>
            </a:pPr>
            <a:r>
              <a:rPr kumimoji="0" lang="de-DE" sz="3200" b="1" u="none" dirty="0">
                <a:latin typeface="Calibri" pitchFamily="34" charset="0"/>
              </a:rPr>
              <a:t>Duales Studium im Maschinenbau </a:t>
            </a:r>
          </a:p>
          <a:p>
            <a:pPr algn="ctr">
              <a:lnSpc>
                <a:spcPct val="150000"/>
              </a:lnSpc>
              <a:spcBef>
                <a:spcPts val="2400"/>
              </a:spcBef>
            </a:pPr>
            <a:r>
              <a:rPr kumimoji="0" lang="de-DE" sz="3200" b="1" u="none" dirty="0">
                <a:latin typeface="Calibri" pitchFamily="34" charset="0"/>
              </a:rPr>
              <a:t>Ein Erfolgskonzept</a:t>
            </a:r>
            <a:br>
              <a:rPr kumimoji="0" lang="de-DE" sz="3200" b="1" u="none" dirty="0">
                <a:latin typeface="Calibri" pitchFamily="34" charset="0"/>
              </a:rPr>
            </a:br>
            <a:r>
              <a:rPr kumimoji="0" lang="de-DE" sz="3200" b="1" u="none" dirty="0">
                <a:latin typeface="Calibri" pitchFamily="34" charset="0"/>
              </a:rPr>
              <a:t>der Hochschule Hannover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ngenieurbedarf VDI 2010.jpg"/>
          <p:cNvPicPr>
            <a:picLocks noChangeAspect="1"/>
          </p:cNvPicPr>
          <p:nvPr/>
        </p:nvPicPr>
        <p:blipFill>
          <a:blip r:embed="rId2"/>
          <a:srcRect l="2443" t="17375" r="49846" b="768"/>
          <a:stretch>
            <a:fillRect/>
          </a:stretch>
        </p:blipFill>
        <p:spPr bwMode="auto">
          <a:xfrm>
            <a:off x="530225" y="1354138"/>
            <a:ext cx="2954338" cy="484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227013" y="695325"/>
            <a:ext cx="8656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60000"/>
              </a:spcBef>
              <a:tabLst>
                <a:tab pos="482600" algn="l"/>
              </a:tabLst>
            </a:pPr>
            <a:r>
              <a:rPr kumimoji="0" lang="de-DE" sz="2400" b="1" u="none">
                <a:latin typeface="Calibri" pitchFamily="34" charset="0"/>
              </a:rPr>
              <a:t>Das Angebot deckt sich mit den Wünschen der Unternehmen!</a:t>
            </a:r>
          </a:p>
        </p:txBody>
      </p:sp>
      <p:sp>
        <p:nvSpPr>
          <p:cNvPr id="15363" name="Textfeld 4"/>
          <p:cNvSpPr txBox="1">
            <a:spLocks noChangeArrowheads="1"/>
          </p:cNvSpPr>
          <p:nvPr/>
        </p:nvSpPr>
        <p:spPr bwMode="auto">
          <a:xfrm>
            <a:off x="5981700" y="6173788"/>
            <a:ext cx="30940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buClr>
                <a:schemeClr val="accent1"/>
              </a:buClr>
            </a:pPr>
            <a:r>
              <a:rPr lang="de-DE" sz="800" u="none">
                <a:latin typeface="Calibri" pitchFamily="34" charset="0"/>
              </a:rPr>
              <a:t>Quelle: VDI-Nachrichten, 5.11.2010 (44), S. 27</a:t>
            </a:r>
          </a:p>
        </p:txBody>
      </p:sp>
      <p:pic>
        <p:nvPicPr>
          <p:cNvPr id="18" name="Grafik 17" descr="Ingenieurbedarf VDI 2010.jpg"/>
          <p:cNvPicPr>
            <a:picLocks noChangeAspect="1"/>
          </p:cNvPicPr>
          <p:nvPr/>
        </p:nvPicPr>
        <p:blipFill>
          <a:blip r:embed="rId2"/>
          <a:srcRect l="52820" t="17375" b="768"/>
          <a:stretch>
            <a:fillRect/>
          </a:stretch>
        </p:blipFill>
        <p:spPr bwMode="auto">
          <a:xfrm>
            <a:off x="4105275" y="1323975"/>
            <a:ext cx="2921000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7251700" y="2154238"/>
            <a:ext cx="1316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de-DE" sz="2000" b="1" u="none">
                <a:solidFill>
                  <a:srgbClr val="FF0000"/>
                </a:solidFill>
                <a:latin typeface="Calibri" pitchFamily="34" charset="0"/>
              </a:rPr>
              <a:t>KTD, MTD</a:t>
            </a:r>
          </a:p>
        </p:txBody>
      </p:sp>
      <p:sp>
        <p:nvSpPr>
          <p:cNvPr id="13" name="Pfeil nach rechts 12"/>
          <p:cNvSpPr>
            <a:spLocks noChangeArrowheads="1"/>
          </p:cNvSpPr>
          <p:nvPr/>
        </p:nvSpPr>
        <p:spPr bwMode="auto">
          <a:xfrm rot="10800000">
            <a:off x="6884988" y="2190750"/>
            <a:ext cx="366712" cy="338138"/>
          </a:xfrm>
          <a:prstGeom prst="rightArrow">
            <a:avLst>
              <a:gd name="adj1" fmla="val 39185"/>
              <a:gd name="adj2" fmla="val 39313"/>
            </a:avLst>
          </a:prstGeom>
          <a:solidFill>
            <a:srgbClr val="FF0000"/>
          </a:solidFill>
          <a:ln w="12700" cap="sq" algn="ctr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>
              <a:spcBef>
                <a:spcPct val="20000"/>
              </a:spcBef>
              <a:buClr>
                <a:schemeClr val="accent1"/>
              </a:buClr>
              <a:buFontTx/>
              <a:buChar char="-"/>
            </a:pPr>
            <a:endParaRPr lang="de-DE"/>
          </a:p>
        </p:txBody>
      </p:sp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6848475" y="2509838"/>
            <a:ext cx="1316038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de-DE" sz="2000" b="1" u="none">
                <a:solidFill>
                  <a:srgbClr val="FF0000"/>
                </a:solidFill>
                <a:latin typeface="Calibri" pitchFamily="34" charset="0"/>
              </a:rPr>
              <a:t>VTD</a:t>
            </a:r>
          </a:p>
        </p:txBody>
      </p:sp>
      <p:sp>
        <p:nvSpPr>
          <p:cNvPr id="15" name="Pfeil nach rechts 14"/>
          <p:cNvSpPr>
            <a:spLocks noChangeArrowheads="1"/>
          </p:cNvSpPr>
          <p:nvPr/>
        </p:nvSpPr>
        <p:spPr bwMode="auto">
          <a:xfrm rot="10800000">
            <a:off x="6481763" y="2535238"/>
            <a:ext cx="366712" cy="354012"/>
          </a:xfrm>
          <a:prstGeom prst="rightArrow">
            <a:avLst>
              <a:gd name="adj1" fmla="val 39185"/>
              <a:gd name="adj2" fmla="val 39301"/>
            </a:avLst>
          </a:prstGeom>
          <a:solidFill>
            <a:srgbClr val="FF0000"/>
          </a:solidFill>
          <a:ln w="12700" cap="sq" algn="ctr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>
              <a:spcBef>
                <a:spcPct val="20000"/>
              </a:spcBef>
              <a:buClr>
                <a:schemeClr val="accent1"/>
              </a:buClr>
              <a:buFontTx/>
              <a:buChar char="-"/>
            </a:pPr>
            <a:endParaRPr lang="de-DE"/>
          </a:p>
        </p:txBody>
      </p:sp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5815013" y="2903538"/>
            <a:ext cx="131603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de-DE" sz="2000" b="1" u="none">
                <a:solidFill>
                  <a:srgbClr val="FF0000"/>
                </a:solidFill>
                <a:latin typeface="Calibri" pitchFamily="34" charset="0"/>
              </a:rPr>
              <a:t>PTD, MTD</a:t>
            </a:r>
          </a:p>
        </p:txBody>
      </p:sp>
      <p:sp>
        <p:nvSpPr>
          <p:cNvPr id="17" name="Pfeil nach rechts 16"/>
          <p:cNvSpPr>
            <a:spLocks noChangeArrowheads="1"/>
          </p:cNvSpPr>
          <p:nvPr/>
        </p:nvSpPr>
        <p:spPr bwMode="auto">
          <a:xfrm rot="10800000">
            <a:off x="5448300" y="2943225"/>
            <a:ext cx="366713" cy="338138"/>
          </a:xfrm>
          <a:prstGeom prst="rightArrow">
            <a:avLst>
              <a:gd name="adj1" fmla="val 39185"/>
              <a:gd name="adj2" fmla="val 39313"/>
            </a:avLst>
          </a:prstGeom>
          <a:solidFill>
            <a:srgbClr val="FF0000"/>
          </a:solidFill>
          <a:ln w="12700" cap="sq" algn="ctr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>
              <a:spcBef>
                <a:spcPct val="20000"/>
              </a:spcBef>
              <a:buClr>
                <a:schemeClr val="accent1"/>
              </a:buClr>
              <a:buFontTx/>
              <a:buChar char="-"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/>
      <p:bldP spid="15" grpId="0" animBg="1"/>
      <p:bldP spid="16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4"/>
          <p:cNvSpPr txBox="1">
            <a:spLocks noChangeArrowheads="1"/>
          </p:cNvSpPr>
          <p:nvPr/>
        </p:nvSpPr>
        <p:spPr bwMode="auto">
          <a:xfrm>
            <a:off x="254000" y="812800"/>
            <a:ext cx="8656638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60000"/>
              </a:spcBef>
              <a:tabLst>
                <a:tab pos="482600" algn="l"/>
              </a:tabLst>
            </a:pPr>
            <a:r>
              <a:rPr kumimoji="0" lang="de-DE" sz="2400" b="1" u="none">
                <a:latin typeface="Calibri" pitchFamily="34" charset="0"/>
              </a:rPr>
              <a:t>Die dualen Studierendenzahlen spiegeln die Konjunktur wider.</a:t>
            </a:r>
          </a:p>
        </p:txBody>
      </p:sp>
      <p:graphicFrame>
        <p:nvGraphicFramePr>
          <p:cNvPr id="5" name="Diagramm 4"/>
          <p:cNvGraphicFramePr>
            <a:graphicFrameLocks/>
          </p:cNvGraphicFramePr>
          <p:nvPr/>
        </p:nvGraphicFramePr>
        <p:xfrm>
          <a:off x="134938" y="1085850"/>
          <a:ext cx="8726487" cy="5237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" name="Gruppieren 10"/>
          <p:cNvGrpSpPr>
            <a:grpSpLocks/>
          </p:cNvGrpSpPr>
          <p:nvPr/>
        </p:nvGrpSpPr>
        <p:grpSpPr bwMode="auto">
          <a:xfrm>
            <a:off x="2679700" y="1590675"/>
            <a:ext cx="1920875" cy="3360738"/>
            <a:chOff x="1997859" y="1591294"/>
            <a:chExt cx="1921046" cy="3360716"/>
          </a:xfrm>
        </p:grpSpPr>
        <p:cxnSp>
          <p:nvCxnSpPr>
            <p:cNvPr id="4" name="Gerade Verbindung 3"/>
            <p:cNvCxnSpPr/>
            <p:nvPr/>
          </p:nvCxnSpPr>
          <p:spPr bwMode="auto">
            <a:xfrm flipV="1">
              <a:off x="2874237" y="1591294"/>
              <a:ext cx="0" cy="3360716"/>
            </a:xfrm>
            <a:prstGeom prst="line">
              <a:avLst/>
            </a:prstGeom>
            <a:noFill/>
            <a:ln w="38100" cap="sq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" name="Pfeil nach rechts 6"/>
            <p:cNvSpPr/>
            <p:nvPr/>
          </p:nvSpPr>
          <p:spPr bwMode="auto">
            <a:xfrm>
              <a:off x="2993311" y="1591294"/>
              <a:ext cx="828749" cy="17779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FontTx/>
                <a:buChar char="-"/>
                <a:defRPr/>
              </a:pPr>
              <a:endParaRPr lang="de-DE"/>
            </a:p>
          </p:txBody>
        </p:sp>
        <p:sp>
          <p:nvSpPr>
            <p:cNvPr id="8" name="Pfeil nach rechts 7"/>
            <p:cNvSpPr/>
            <p:nvPr/>
          </p:nvSpPr>
          <p:spPr bwMode="auto">
            <a:xfrm>
              <a:off x="2031200" y="1591294"/>
              <a:ext cx="828749" cy="17779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FontTx/>
                <a:buChar char="-"/>
                <a:defRPr/>
              </a:pPr>
              <a:endParaRPr lang="de-DE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1997859" y="1697656"/>
              <a:ext cx="909719" cy="3698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defRPr/>
              </a:pPr>
              <a:r>
                <a:rPr lang="de-DE" sz="1800" b="1" u="none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Diplom</a:t>
              </a: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2859949" y="1704006"/>
              <a:ext cx="1058956" cy="3698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defRPr/>
              </a:pPr>
              <a:r>
                <a:rPr lang="de-DE" sz="1800" b="1" u="none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Bachelor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4"/>
          <p:cNvSpPr txBox="1">
            <a:spLocks noChangeArrowheads="1"/>
          </p:cNvSpPr>
          <p:nvPr/>
        </p:nvSpPr>
        <p:spPr bwMode="auto">
          <a:xfrm>
            <a:off x="138113" y="808038"/>
            <a:ext cx="8890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de-DE" sz="2400" b="1" u="none">
                <a:latin typeface="Calibri" pitchFamily="34" charset="0"/>
              </a:rPr>
              <a:t>Die Zahl der beteiligten kooperierenden Firmen pro Semester steigt.</a:t>
            </a:r>
            <a:endParaRPr kumimoji="0" lang="de-DE" sz="2200" b="1" u="none">
              <a:latin typeface="Calibri" pitchFamily="34" charset="0"/>
            </a:endParaRPr>
          </a:p>
        </p:txBody>
      </p:sp>
      <p:graphicFrame>
        <p:nvGraphicFramePr>
          <p:cNvPr id="5" name="Diagramm 4"/>
          <p:cNvGraphicFramePr>
            <a:graphicFrameLocks/>
          </p:cNvGraphicFramePr>
          <p:nvPr/>
        </p:nvGraphicFramePr>
        <p:xfrm>
          <a:off x="334963" y="987425"/>
          <a:ext cx="8494712" cy="475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42925" y="5653088"/>
            <a:ext cx="80438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de-DE" sz="2400" b="1" u="none">
                <a:latin typeface="Calibri" pitchFamily="34" charset="0"/>
              </a:rPr>
              <a:t>Seit 2001 hat die Hochschule mit 96 Firmen  kooperiert.</a:t>
            </a:r>
          </a:p>
        </p:txBody>
      </p:sp>
      <p:grpSp>
        <p:nvGrpSpPr>
          <p:cNvPr id="6" name="Gruppieren 5"/>
          <p:cNvGrpSpPr>
            <a:grpSpLocks/>
          </p:cNvGrpSpPr>
          <p:nvPr/>
        </p:nvGrpSpPr>
        <p:grpSpPr bwMode="auto">
          <a:xfrm>
            <a:off x="2776538" y="1414463"/>
            <a:ext cx="1920875" cy="3360737"/>
            <a:chOff x="1997859" y="1591294"/>
            <a:chExt cx="1921046" cy="3360716"/>
          </a:xfrm>
        </p:grpSpPr>
        <p:cxnSp>
          <p:nvCxnSpPr>
            <p:cNvPr id="7" name="Gerade Verbindung 6"/>
            <p:cNvCxnSpPr/>
            <p:nvPr/>
          </p:nvCxnSpPr>
          <p:spPr bwMode="auto">
            <a:xfrm flipV="1">
              <a:off x="2874237" y="1591294"/>
              <a:ext cx="0" cy="3360716"/>
            </a:xfrm>
            <a:prstGeom prst="line">
              <a:avLst/>
            </a:prstGeom>
            <a:noFill/>
            <a:ln w="38100" cap="sq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Pfeil nach rechts 7"/>
            <p:cNvSpPr/>
            <p:nvPr/>
          </p:nvSpPr>
          <p:spPr bwMode="auto">
            <a:xfrm>
              <a:off x="2993310" y="1591294"/>
              <a:ext cx="828749" cy="17779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FontTx/>
                <a:buChar char="-"/>
                <a:defRPr/>
              </a:pPr>
              <a:endParaRPr lang="de-DE"/>
            </a:p>
          </p:txBody>
        </p:sp>
        <p:sp>
          <p:nvSpPr>
            <p:cNvPr id="9" name="Pfeil nach rechts 8"/>
            <p:cNvSpPr/>
            <p:nvPr/>
          </p:nvSpPr>
          <p:spPr bwMode="auto">
            <a:xfrm>
              <a:off x="2031199" y="1591294"/>
              <a:ext cx="828749" cy="17779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FontTx/>
                <a:buChar char="-"/>
                <a:defRPr/>
              </a:pPr>
              <a:endParaRPr lang="de-DE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1997859" y="1697655"/>
              <a:ext cx="909718" cy="369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defRPr/>
              </a:pPr>
              <a:r>
                <a:rPr lang="de-DE" sz="1800" b="1" u="none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Diplom</a:t>
              </a: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2859948" y="1704005"/>
              <a:ext cx="1058957" cy="369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defRPr/>
              </a:pPr>
              <a:r>
                <a:rPr lang="de-DE" sz="1800" b="1" u="none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Bachelor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hteck 60"/>
          <p:cNvSpPr/>
          <p:nvPr/>
        </p:nvSpPr>
        <p:spPr bwMode="auto">
          <a:xfrm>
            <a:off x="250825" y="4706938"/>
            <a:ext cx="8639175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sq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2075" tIns="46038" rIns="92075" bIns="46038" anchor="ctr"/>
          <a:lstStyle/>
          <a:p>
            <a:pPr>
              <a:spcBef>
                <a:spcPct val="20000"/>
              </a:spcBef>
              <a:buClr>
                <a:schemeClr val="accent1"/>
              </a:buClr>
              <a:buFontTx/>
              <a:buChar char="-"/>
              <a:defRPr/>
            </a:pPr>
            <a:endParaRPr lang="de-DE"/>
          </a:p>
        </p:txBody>
      </p:sp>
      <p:sp>
        <p:nvSpPr>
          <p:cNvPr id="60" name="Rechteck 59"/>
          <p:cNvSpPr/>
          <p:nvPr/>
        </p:nvSpPr>
        <p:spPr bwMode="auto">
          <a:xfrm>
            <a:off x="252413" y="3622675"/>
            <a:ext cx="8640762" cy="10080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sq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2075" tIns="46038" rIns="92075" bIns="46038" anchor="ctr"/>
          <a:lstStyle/>
          <a:p>
            <a:pPr>
              <a:spcBef>
                <a:spcPct val="20000"/>
              </a:spcBef>
              <a:buClr>
                <a:schemeClr val="accent1"/>
              </a:buClr>
              <a:buFontTx/>
              <a:buChar char="-"/>
              <a:defRPr/>
            </a:pPr>
            <a:endParaRPr lang="de-DE"/>
          </a:p>
        </p:txBody>
      </p:sp>
      <p:sp>
        <p:nvSpPr>
          <p:cNvPr id="35" name="Rechteck 34"/>
          <p:cNvSpPr/>
          <p:nvPr/>
        </p:nvSpPr>
        <p:spPr bwMode="auto">
          <a:xfrm>
            <a:off x="250825" y="1558925"/>
            <a:ext cx="8639175" cy="717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sq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2075" tIns="46038" rIns="92075" bIns="46038" anchor="ctr"/>
          <a:lstStyle/>
          <a:p>
            <a:pPr>
              <a:spcBef>
                <a:spcPct val="20000"/>
              </a:spcBef>
              <a:buClr>
                <a:schemeClr val="accent1"/>
              </a:buClr>
              <a:buFontTx/>
              <a:buChar char="-"/>
              <a:defRPr/>
            </a:pPr>
            <a:endParaRPr lang="de-DE"/>
          </a:p>
        </p:txBody>
      </p:sp>
      <p:cxnSp>
        <p:nvCxnSpPr>
          <p:cNvPr id="18436" name="Gerade Verbindung 55"/>
          <p:cNvCxnSpPr>
            <a:cxnSpLocks noChangeShapeType="1"/>
            <a:endCxn id="18460" idx="0"/>
          </p:cNvCxnSpPr>
          <p:nvPr/>
        </p:nvCxnSpPr>
        <p:spPr bwMode="auto">
          <a:xfrm>
            <a:off x="7737475" y="1555750"/>
            <a:ext cx="1588" cy="4451350"/>
          </a:xfrm>
          <a:prstGeom prst="line">
            <a:avLst/>
          </a:prstGeom>
          <a:noFill/>
          <a:ln w="19050" cap="sq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18437" name="Gerade Verbindung 54"/>
          <p:cNvCxnSpPr>
            <a:cxnSpLocks noChangeShapeType="1"/>
            <a:endCxn id="18459" idx="0"/>
          </p:cNvCxnSpPr>
          <p:nvPr/>
        </p:nvCxnSpPr>
        <p:spPr bwMode="auto">
          <a:xfrm>
            <a:off x="5568950" y="1555750"/>
            <a:ext cx="1588" cy="4451350"/>
          </a:xfrm>
          <a:prstGeom prst="line">
            <a:avLst/>
          </a:prstGeom>
          <a:noFill/>
          <a:ln w="19050" cap="sq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18438" name="Gerade Verbindung 53"/>
          <p:cNvCxnSpPr>
            <a:cxnSpLocks noChangeShapeType="1"/>
            <a:endCxn id="18458" idx="0"/>
          </p:cNvCxnSpPr>
          <p:nvPr/>
        </p:nvCxnSpPr>
        <p:spPr bwMode="auto">
          <a:xfrm>
            <a:off x="3416300" y="1554163"/>
            <a:ext cx="3175" cy="4452937"/>
          </a:xfrm>
          <a:prstGeom prst="line">
            <a:avLst/>
          </a:prstGeom>
          <a:noFill/>
          <a:ln w="19050" cap="sq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18439" name="Gerade Verbindung 45"/>
          <p:cNvCxnSpPr>
            <a:cxnSpLocks noChangeShapeType="1"/>
            <a:endCxn id="18457" idx="0"/>
          </p:cNvCxnSpPr>
          <p:nvPr/>
        </p:nvCxnSpPr>
        <p:spPr bwMode="auto">
          <a:xfrm>
            <a:off x="1255713" y="1554163"/>
            <a:ext cx="3175" cy="4452937"/>
          </a:xfrm>
          <a:prstGeom prst="line">
            <a:avLst/>
          </a:prstGeom>
          <a:noFill/>
          <a:ln w="19050" cap="sq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pic>
        <p:nvPicPr>
          <p:cNvPr id="188445" name="Picture 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400" y="1577975"/>
            <a:ext cx="481013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46" name="Picture 30" descr="WABCO_RG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2598738"/>
            <a:ext cx="10287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48" name="Picture 3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02000" y="4764088"/>
            <a:ext cx="795338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88450" name="Picture 3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09850" y="4884738"/>
            <a:ext cx="630238" cy="3476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88451" name="Picture 35" descr="Nexans FB 35"/>
          <p:cNvPicPr>
            <a:picLocks noChangeAspect="1" noChangeArrowheads="1"/>
          </p:cNvPicPr>
          <p:nvPr/>
        </p:nvPicPr>
        <p:blipFill>
          <a:blip r:embed="rId7"/>
          <a:srcRect l="7146" t="20364" r="7146" b="20364"/>
          <a:stretch>
            <a:fillRect/>
          </a:stretch>
        </p:blipFill>
        <p:spPr bwMode="auto">
          <a:xfrm>
            <a:off x="2670175" y="5280025"/>
            <a:ext cx="8286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55" name="Picture 39" descr="Nass Magnet komplett Farbe mittel"/>
          <p:cNvPicPr>
            <a:picLocks noChangeAspect="1" noChangeArrowheads="1"/>
          </p:cNvPicPr>
          <p:nvPr/>
        </p:nvPicPr>
        <p:blipFill>
          <a:blip r:embed="rId8"/>
          <a:srcRect l="4498" t="10500" r="4498" b="10500"/>
          <a:stretch>
            <a:fillRect/>
          </a:stretch>
        </p:blipFill>
        <p:spPr bwMode="auto">
          <a:xfrm>
            <a:off x="7102475" y="2454275"/>
            <a:ext cx="931863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56" name="Picture 40" descr="BornemannPumpsLOGO4C_groß"/>
          <p:cNvPicPr>
            <a:picLocks noChangeAspect="1" noChangeArrowheads="1"/>
          </p:cNvPicPr>
          <p:nvPr/>
        </p:nvPicPr>
        <p:blipFill>
          <a:blip r:embed="rId9"/>
          <a:srcRect l="4724" t="17497" r="6299" b="21870"/>
          <a:stretch>
            <a:fillRect/>
          </a:stretch>
        </p:blipFill>
        <p:spPr bwMode="auto">
          <a:xfrm>
            <a:off x="6753225" y="5229225"/>
            <a:ext cx="10572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Grafik 23" descr="Johnsons Control (ehemals VB Autobatterie).jpg"/>
          <p:cNvPicPr>
            <a:picLocks noChangeAspect="1"/>
          </p:cNvPicPr>
          <p:nvPr/>
        </p:nvPicPr>
        <p:blipFill>
          <a:blip r:embed="rId10"/>
          <a:srcRect l="7411" t="14426" r="7411" b="10818"/>
          <a:stretch>
            <a:fillRect/>
          </a:stretch>
        </p:blipFill>
        <p:spPr bwMode="auto">
          <a:xfrm>
            <a:off x="1233488" y="2333625"/>
            <a:ext cx="893762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Grafik 25" descr="sennheiser2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60925" y="5024438"/>
            <a:ext cx="14128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Grafik 26" descr="Volvo_SCREEN_S.jpg"/>
          <p:cNvPicPr>
            <a:picLocks noChangeAspect="1"/>
          </p:cNvPicPr>
          <p:nvPr/>
        </p:nvPicPr>
        <p:blipFill>
          <a:blip r:embed="rId12"/>
          <a:srcRect l="24985" t="25227" r="24985" b="25227"/>
          <a:stretch>
            <a:fillRect/>
          </a:stretch>
        </p:blipFill>
        <p:spPr bwMode="auto">
          <a:xfrm>
            <a:off x="1509713" y="1692275"/>
            <a:ext cx="5207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Grafik 27" descr="komatsu.jpg"/>
          <p:cNvPicPr>
            <a:picLocks noChangeAspect="1"/>
          </p:cNvPicPr>
          <p:nvPr/>
        </p:nvPicPr>
        <p:blipFill>
          <a:blip r:embed="rId13"/>
          <a:srcRect t="10435"/>
          <a:stretch>
            <a:fillRect/>
          </a:stretch>
        </p:blipFill>
        <p:spPr bwMode="auto">
          <a:xfrm>
            <a:off x="2190750" y="1576388"/>
            <a:ext cx="112395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Grafik 29" descr="Theysohn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427663" y="4403725"/>
            <a:ext cx="966787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2" name="Rechteck 30"/>
          <p:cNvSpPr>
            <a:spLocks noChangeArrowheads="1"/>
          </p:cNvSpPr>
          <p:nvPr/>
        </p:nvSpPr>
        <p:spPr bwMode="auto">
          <a:xfrm>
            <a:off x="179388" y="1397000"/>
            <a:ext cx="1911350" cy="1689100"/>
          </a:xfrm>
          <a:prstGeom prst="rect">
            <a:avLst/>
          </a:prstGeom>
          <a:noFill/>
          <a:ln w="12700" cap="sq" algn="ctr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>
              <a:spcBef>
                <a:spcPct val="20000"/>
              </a:spcBef>
              <a:buClr>
                <a:schemeClr val="accent1"/>
              </a:buClr>
              <a:buFontTx/>
              <a:buChar char="-"/>
            </a:pPr>
            <a:endParaRPr lang="de-DE"/>
          </a:p>
        </p:txBody>
      </p:sp>
      <p:pic>
        <p:nvPicPr>
          <p:cNvPr id="188458" name="Picture 42" descr="Meteorlogo"/>
          <p:cNvPicPr>
            <a:picLocks noChangeAspect="1" noChangeArrowheads="1"/>
          </p:cNvPicPr>
          <p:nvPr/>
        </p:nvPicPr>
        <p:blipFill>
          <a:blip r:embed="rId15"/>
          <a:srcRect l="16859" t="32741" r="16859" b="26788"/>
          <a:stretch>
            <a:fillRect/>
          </a:stretch>
        </p:blipFill>
        <p:spPr bwMode="auto">
          <a:xfrm>
            <a:off x="4857750" y="3165475"/>
            <a:ext cx="7731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47" name="Picture 31" descr="conti_jpg_rgb_100_uv"/>
          <p:cNvPicPr>
            <a:picLocks noChangeAspect="1" noChangeArrowheads="1"/>
          </p:cNvPicPr>
          <p:nvPr/>
        </p:nvPicPr>
        <p:blipFill>
          <a:blip r:embed="rId16"/>
          <a:srcRect l="259" t="1575"/>
          <a:stretch>
            <a:fillRect/>
          </a:stretch>
        </p:blipFill>
        <p:spPr bwMode="auto">
          <a:xfrm>
            <a:off x="823913" y="3168650"/>
            <a:ext cx="16605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Grafik 28" descr="KMK_Berstorff_Farbe.jp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452938" y="4143375"/>
            <a:ext cx="939800" cy="239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8456" name="Textfeld 46"/>
          <p:cNvSpPr txBox="1">
            <a:spLocks noChangeArrowheads="1"/>
          </p:cNvSpPr>
          <p:nvPr/>
        </p:nvSpPr>
        <p:spPr bwMode="auto">
          <a:xfrm>
            <a:off x="3454400" y="6088063"/>
            <a:ext cx="2235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lang="de-DE" sz="1400" b="1" i="1" u="none">
                <a:latin typeface="Calibri" pitchFamily="34" charset="0"/>
              </a:rPr>
              <a:t>Mitarbeiter</a:t>
            </a:r>
          </a:p>
        </p:txBody>
      </p:sp>
      <p:sp>
        <p:nvSpPr>
          <p:cNvPr id="18457" name="Textfeld 47"/>
          <p:cNvSpPr txBox="1">
            <a:spLocks noChangeArrowheads="1"/>
          </p:cNvSpPr>
          <p:nvPr/>
        </p:nvSpPr>
        <p:spPr bwMode="auto">
          <a:xfrm>
            <a:off x="695325" y="6007100"/>
            <a:ext cx="1125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lang="de-DE" sz="1400" b="1" i="1" u="none">
                <a:latin typeface="Calibri" pitchFamily="34" charset="0"/>
              </a:rPr>
              <a:t>200.000</a:t>
            </a:r>
          </a:p>
        </p:txBody>
      </p:sp>
      <p:sp>
        <p:nvSpPr>
          <p:cNvPr id="18458" name="Textfeld 48"/>
          <p:cNvSpPr txBox="1">
            <a:spLocks noChangeArrowheads="1"/>
          </p:cNvSpPr>
          <p:nvPr/>
        </p:nvSpPr>
        <p:spPr bwMode="auto">
          <a:xfrm>
            <a:off x="2855913" y="6007100"/>
            <a:ext cx="11255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lang="de-DE" sz="1400" b="1" i="1" u="none">
                <a:latin typeface="Calibri" pitchFamily="34" charset="0"/>
              </a:rPr>
              <a:t>20.000</a:t>
            </a:r>
          </a:p>
        </p:txBody>
      </p:sp>
      <p:sp>
        <p:nvSpPr>
          <p:cNvPr id="18459" name="Textfeld 49"/>
          <p:cNvSpPr txBox="1">
            <a:spLocks noChangeArrowheads="1"/>
          </p:cNvSpPr>
          <p:nvPr/>
        </p:nvSpPr>
        <p:spPr bwMode="auto">
          <a:xfrm>
            <a:off x="5008563" y="6007100"/>
            <a:ext cx="11255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lang="de-DE" sz="1400" b="1" i="1" u="none">
                <a:latin typeface="Calibri" pitchFamily="34" charset="0"/>
              </a:rPr>
              <a:t>2.000</a:t>
            </a:r>
          </a:p>
        </p:txBody>
      </p:sp>
      <p:sp>
        <p:nvSpPr>
          <p:cNvPr id="18460" name="Textfeld 50"/>
          <p:cNvSpPr txBox="1">
            <a:spLocks noChangeArrowheads="1"/>
          </p:cNvSpPr>
          <p:nvPr/>
        </p:nvSpPr>
        <p:spPr bwMode="auto">
          <a:xfrm>
            <a:off x="7312025" y="6007100"/>
            <a:ext cx="852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lang="de-DE" sz="1400" b="1" i="1" u="none">
                <a:latin typeface="Calibri" pitchFamily="34" charset="0"/>
              </a:rPr>
              <a:t>200</a:t>
            </a:r>
          </a:p>
        </p:txBody>
      </p:sp>
      <p:pic>
        <p:nvPicPr>
          <p:cNvPr id="63" name="Grafik 62" descr="VW Coaching.jp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25438" y="2052638"/>
            <a:ext cx="779462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62" name="Textfeld 63"/>
          <p:cNvSpPr txBox="1">
            <a:spLocks noChangeArrowheads="1"/>
          </p:cNvSpPr>
          <p:nvPr/>
        </p:nvSpPr>
        <p:spPr bwMode="auto">
          <a:xfrm rot="-5400000">
            <a:off x="8315325" y="1708150"/>
            <a:ext cx="81597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ts val="1200"/>
              </a:lnSpc>
              <a:buClr>
                <a:schemeClr val="accent1"/>
              </a:buClr>
            </a:pPr>
            <a:r>
              <a:rPr lang="de-DE" sz="1200" b="1" i="1" u="none">
                <a:latin typeface="Calibri" pitchFamily="34" charset="0"/>
              </a:rPr>
              <a:t>Fahrzeug-</a:t>
            </a:r>
            <a:br>
              <a:rPr lang="de-DE" sz="1200" b="1" i="1" u="none">
                <a:latin typeface="Calibri" pitchFamily="34" charset="0"/>
              </a:rPr>
            </a:br>
            <a:r>
              <a:rPr lang="de-DE" sz="1200" b="1" i="1" u="none">
                <a:latin typeface="Calibri" pitchFamily="34" charset="0"/>
              </a:rPr>
              <a:t>bau</a:t>
            </a:r>
          </a:p>
        </p:txBody>
      </p:sp>
      <p:sp>
        <p:nvSpPr>
          <p:cNvPr id="18463" name="Textfeld 64"/>
          <p:cNvSpPr txBox="1">
            <a:spLocks noChangeArrowheads="1"/>
          </p:cNvSpPr>
          <p:nvPr/>
        </p:nvSpPr>
        <p:spPr bwMode="auto">
          <a:xfrm rot="-5400000">
            <a:off x="8262938" y="2746375"/>
            <a:ext cx="1035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lang="de-DE" sz="1200" b="1" i="1" u="none">
                <a:latin typeface="Calibri" pitchFamily="34" charset="0"/>
              </a:rPr>
              <a:t>Kfz-Zulieferer</a:t>
            </a:r>
          </a:p>
        </p:txBody>
      </p:sp>
      <p:sp>
        <p:nvSpPr>
          <p:cNvPr id="18464" name="Textfeld 65"/>
          <p:cNvSpPr txBox="1">
            <a:spLocks noChangeArrowheads="1"/>
          </p:cNvSpPr>
          <p:nvPr/>
        </p:nvSpPr>
        <p:spPr bwMode="auto">
          <a:xfrm rot="-5400000">
            <a:off x="8363744" y="3996531"/>
            <a:ext cx="8334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lang="de-DE" sz="1200" b="1" i="1" u="none">
                <a:latin typeface="Calibri" pitchFamily="34" charset="0"/>
              </a:rPr>
              <a:t>Kunststoff</a:t>
            </a:r>
          </a:p>
        </p:txBody>
      </p:sp>
      <p:sp>
        <p:nvSpPr>
          <p:cNvPr id="18465" name="Textfeld 66"/>
          <p:cNvSpPr txBox="1">
            <a:spLocks noChangeArrowheads="1"/>
          </p:cNvSpPr>
          <p:nvPr/>
        </p:nvSpPr>
        <p:spPr bwMode="auto">
          <a:xfrm rot="-5400000">
            <a:off x="8311356" y="5214144"/>
            <a:ext cx="9382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lang="de-DE" sz="1200" b="1" i="1" u="none">
                <a:latin typeface="Calibri" pitchFamily="34" charset="0"/>
              </a:rPr>
              <a:t>Spezialisten</a:t>
            </a:r>
          </a:p>
        </p:txBody>
      </p:sp>
      <p:sp>
        <p:nvSpPr>
          <p:cNvPr id="18466" name="Textfeld 67"/>
          <p:cNvSpPr txBox="1">
            <a:spLocks noChangeArrowheads="1"/>
          </p:cNvSpPr>
          <p:nvPr/>
        </p:nvSpPr>
        <p:spPr bwMode="auto">
          <a:xfrm>
            <a:off x="7993063" y="1216025"/>
            <a:ext cx="969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lang="de-DE" sz="1800" b="1" i="1" u="none">
                <a:latin typeface="Calibri" pitchFamily="34" charset="0"/>
              </a:rPr>
              <a:t>Branche</a:t>
            </a:r>
          </a:p>
        </p:txBody>
      </p:sp>
      <p:pic>
        <p:nvPicPr>
          <p:cNvPr id="39" name="Grafik 38" descr="AKG real.jp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860925" y="2343150"/>
            <a:ext cx="7921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Grafik 39" descr="Rheinmetall Logo_Defence_72dpi.jpg"/>
          <p:cNvPicPr>
            <a:picLocks noChangeAspect="1"/>
          </p:cNvPicPr>
          <p:nvPr/>
        </p:nvPicPr>
        <p:blipFill>
          <a:blip r:embed="rId20"/>
          <a:srcRect t="13123"/>
          <a:stretch>
            <a:fillRect/>
          </a:stretch>
        </p:blipFill>
        <p:spPr bwMode="auto">
          <a:xfrm>
            <a:off x="2930525" y="5610225"/>
            <a:ext cx="94456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Grafik 40" descr="REINTJES.JPG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708775" y="4903788"/>
            <a:ext cx="95408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Grafik 41" descr="Faurecia.tif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914525" y="2798763"/>
            <a:ext cx="885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Grafik 42" descr="Körting.jpg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158038" y="5575300"/>
            <a:ext cx="51276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Grafik 43" descr="Grecon_weinig_gruppe.jpg"/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5122863" y="5637213"/>
            <a:ext cx="8255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Grafik 44" descr="Bosch_4C_S.gif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428625" y="2789238"/>
            <a:ext cx="1081088" cy="239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52" name="Grafik 51" descr="marley.jpg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3121025" y="3862388"/>
            <a:ext cx="1141413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Grafik 52" descr="KSM.jpg"/>
          <p:cNvPicPr>
            <a:picLocks noChangeAspect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5186363" y="2611438"/>
            <a:ext cx="522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Grafik 56" descr="Jaeckel.jpg"/>
          <p:cNvPicPr>
            <a:picLocks noChangeAspect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7781925" y="2924175"/>
            <a:ext cx="8667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Grafik 57" descr="henniges_automotive_logo_rev20.jpg"/>
          <p:cNvPicPr>
            <a:picLocks noChangeAspect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6376988" y="3206750"/>
            <a:ext cx="1055687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Grafik 61" descr="Ardagh Glass.bmp"/>
          <p:cNvPicPr>
            <a:picLocks noChangeAspect="1"/>
          </p:cNvPicPr>
          <p:nvPr/>
        </p:nvPicPr>
        <p:blipFill>
          <a:blip r:embed="rId30"/>
          <a:srcRect l="6113" t="9430" r="6113" b="9430"/>
          <a:stretch>
            <a:fillRect/>
          </a:stretch>
        </p:blipFill>
        <p:spPr bwMode="auto">
          <a:xfrm>
            <a:off x="4143375" y="4756150"/>
            <a:ext cx="6191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Grafik 24" descr="MTU Maintenance_LOGO.jpg"/>
          <p:cNvPicPr>
            <a:picLocks noChangeAspect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3806825" y="5143500"/>
            <a:ext cx="8128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Grafik 68" descr="renold.gif"/>
          <p:cNvPicPr>
            <a:picLocks noChangeAspect="1"/>
          </p:cNvPicPr>
          <p:nvPr/>
        </p:nvPicPr>
        <p:blipFill>
          <a:blip r:embed="rId32"/>
          <a:srcRect l="7344" t="7620" r="2448" b="7620"/>
          <a:stretch>
            <a:fillRect/>
          </a:stretch>
        </p:blipFill>
        <p:spPr bwMode="auto">
          <a:xfrm>
            <a:off x="5097463" y="5257800"/>
            <a:ext cx="7032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Grafik 69" descr="RKW.jpg"/>
          <p:cNvPicPr>
            <a:picLocks noChangeAspect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5040313" y="3854450"/>
            <a:ext cx="4953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82" name="Text Box 28"/>
          <p:cNvSpPr txBox="1">
            <a:spLocks noChangeArrowheads="1"/>
          </p:cNvSpPr>
          <p:nvPr/>
        </p:nvSpPr>
        <p:spPr bwMode="auto">
          <a:xfrm>
            <a:off x="123825" y="779463"/>
            <a:ext cx="8890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de-DE" sz="2400" b="1" u="none">
                <a:latin typeface="Calibri" pitchFamily="34" charset="0"/>
              </a:rPr>
              <a:t>Der duale Praxisverbund ist in unterschiedlichen Branchen zuhause.</a:t>
            </a:r>
            <a:endParaRPr kumimoji="0" lang="de-DE" sz="2200" b="1" u="none">
              <a:latin typeface="Calibri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5761038" y="4749800"/>
            <a:ext cx="900112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4141788" y="2901950"/>
            <a:ext cx="9620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6"/>
          <a:srcRect b="44232"/>
          <a:stretch>
            <a:fillRect/>
          </a:stretch>
        </p:blipFill>
        <p:spPr bwMode="auto">
          <a:xfrm>
            <a:off x="3895725" y="5567363"/>
            <a:ext cx="7048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6134100" y="5562600"/>
            <a:ext cx="98583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5903913" y="5195888"/>
            <a:ext cx="808037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8" name="Grafik 8"/>
          <p:cNvPicPr>
            <a:picLocks noChangeAspect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9526588" y="5997575"/>
            <a:ext cx="25590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8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8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8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8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8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>
            <a:grpSpLocks/>
          </p:cNvGrpSpPr>
          <p:nvPr/>
        </p:nvGrpSpPr>
        <p:grpSpPr bwMode="auto">
          <a:xfrm>
            <a:off x="468313" y="1408113"/>
            <a:ext cx="2952750" cy="4887912"/>
            <a:chOff x="468313" y="1408792"/>
            <a:chExt cx="2952750" cy="4887913"/>
          </a:xfrm>
        </p:grpSpPr>
        <p:sp>
          <p:nvSpPr>
            <p:cNvPr id="20503" name="AutoShape 5"/>
            <p:cNvSpPr>
              <a:spLocks noChangeArrowheads="1"/>
            </p:cNvSpPr>
            <p:nvPr/>
          </p:nvSpPr>
          <p:spPr bwMode="auto">
            <a:xfrm>
              <a:off x="900113" y="2254930"/>
              <a:ext cx="2520950" cy="719137"/>
            </a:xfrm>
            <a:prstGeom prst="flowChartAlternateProcess">
              <a:avLst/>
            </a:prstGeom>
            <a:solidFill>
              <a:srgbClr val="CCFFCC">
                <a:alpha val="14902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kumimoji="0" lang="de-DE" sz="1400" b="1" u="none">
                  <a:solidFill>
                    <a:srgbClr val="969696"/>
                  </a:solidFill>
                  <a:latin typeface="Calibri" pitchFamily="34" charset="0"/>
                </a:rPr>
                <a:t>Fakultät I</a:t>
              </a:r>
            </a:p>
            <a:p>
              <a:pPr algn="ctr"/>
              <a:r>
                <a:rPr kumimoji="0" lang="de-DE" sz="1400" b="1" u="none">
                  <a:solidFill>
                    <a:srgbClr val="969696"/>
                  </a:solidFill>
                  <a:latin typeface="Calibri" pitchFamily="34" charset="0"/>
                </a:rPr>
                <a:t>Elektro- und Informationstechnik</a:t>
              </a:r>
              <a:endParaRPr kumimoji="0" lang="de-DE" sz="1400" u="none">
                <a:solidFill>
                  <a:srgbClr val="969696"/>
                </a:solidFill>
                <a:latin typeface="Calibri" pitchFamily="34" charset="0"/>
              </a:endParaRPr>
            </a:p>
          </p:txBody>
        </p:sp>
        <p:sp>
          <p:nvSpPr>
            <p:cNvPr id="20504" name="AutoShape 6"/>
            <p:cNvSpPr>
              <a:spLocks noChangeArrowheads="1"/>
            </p:cNvSpPr>
            <p:nvPr/>
          </p:nvSpPr>
          <p:spPr bwMode="auto">
            <a:xfrm>
              <a:off x="468313" y="1408792"/>
              <a:ext cx="2447925" cy="719138"/>
            </a:xfrm>
            <a:prstGeom prst="flowChartAlternateProcess">
              <a:avLst/>
            </a:prstGeom>
            <a:solidFill>
              <a:srgbClr val="FFC5C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de-DE" sz="1800" b="1" u="none">
                  <a:latin typeface="Calibri" pitchFamily="34" charset="0"/>
                </a:rPr>
                <a:t>Präsidium der </a:t>
              </a:r>
              <a:br>
                <a:rPr kumimoji="0" lang="de-DE" sz="1800" b="1" u="none">
                  <a:latin typeface="Calibri" pitchFamily="34" charset="0"/>
                </a:rPr>
              </a:br>
              <a:r>
                <a:rPr kumimoji="0" lang="de-DE" sz="1800" b="1" u="none">
                  <a:latin typeface="Calibri" pitchFamily="34" charset="0"/>
                </a:rPr>
                <a:t>Hochschule Hannover</a:t>
              </a:r>
            </a:p>
          </p:txBody>
        </p:sp>
        <p:sp>
          <p:nvSpPr>
            <p:cNvPr id="20505" name="AutoShape 7"/>
            <p:cNvSpPr>
              <a:spLocks noChangeArrowheads="1"/>
            </p:cNvSpPr>
            <p:nvPr/>
          </p:nvSpPr>
          <p:spPr bwMode="auto">
            <a:xfrm>
              <a:off x="900113" y="3080430"/>
              <a:ext cx="2520950" cy="719137"/>
            </a:xfrm>
            <a:prstGeom prst="flowChartAlternateProcess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kumimoji="0" lang="de-DE" sz="1400" b="1" u="none">
                  <a:latin typeface="Calibri" pitchFamily="34" charset="0"/>
                </a:rPr>
                <a:t>Fakultät II</a:t>
              </a:r>
            </a:p>
            <a:p>
              <a:pPr algn="ctr"/>
              <a:r>
                <a:rPr kumimoji="0" lang="de-DE" sz="1400" b="1" u="none">
                  <a:latin typeface="Calibri" pitchFamily="34" charset="0"/>
                </a:rPr>
                <a:t>Maschinenbau und Bioverfahrenstechnik</a:t>
              </a:r>
              <a:endParaRPr kumimoji="0" lang="de-DE" sz="1400" u="none">
                <a:latin typeface="Calibri" pitchFamily="34" charset="0"/>
              </a:endParaRPr>
            </a:p>
          </p:txBody>
        </p:sp>
        <p:sp>
          <p:nvSpPr>
            <p:cNvPr id="20506" name="AutoShape 8"/>
            <p:cNvSpPr>
              <a:spLocks noChangeArrowheads="1"/>
            </p:cNvSpPr>
            <p:nvPr/>
          </p:nvSpPr>
          <p:spPr bwMode="auto">
            <a:xfrm>
              <a:off x="900113" y="3901167"/>
              <a:ext cx="2520950" cy="719138"/>
            </a:xfrm>
            <a:prstGeom prst="flowChartAlternateProcess">
              <a:avLst/>
            </a:prstGeom>
            <a:solidFill>
              <a:srgbClr val="CCFFCC">
                <a:alpha val="14902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kumimoji="0" lang="de-DE" sz="1400" b="1" u="none">
                  <a:solidFill>
                    <a:srgbClr val="969696"/>
                  </a:solidFill>
                  <a:latin typeface="Calibri" pitchFamily="34" charset="0"/>
                </a:rPr>
                <a:t>Fakultät III</a:t>
              </a:r>
            </a:p>
            <a:p>
              <a:pPr algn="ctr"/>
              <a:r>
                <a:rPr kumimoji="0" lang="de-DE" sz="1400" b="1" u="none">
                  <a:solidFill>
                    <a:srgbClr val="969696"/>
                  </a:solidFill>
                  <a:latin typeface="Calibri" pitchFamily="34" charset="0"/>
                </a:rPr>
                <a:t>Medien, Information und Design</a:t>
              </a:r>
            </a:p>
          </p:txBody>
        </p:sp>
        <p:sp>
          <p:nvSpPr>
            <p:cNvPr id="20507" name="AutoShape 9"/>
            <p:cNvSpPr>
              <a:spLocks noChangeArrowheads="1"/>
            </p:cNvSpPr>
            <p:nvPr/>
          </p:nvSpPr>
          <p:spPr bwMode="auto">
            <a:xfrm>
              <a:off x="900113" y="4739367"/>
              <a:ext cx="2520950" cy="719138"/>
            </a:xfrm>
            <a:prstGeom prst="flowChartAlternateProcess">
              <a:avLst/>
            </a:prstGeom>
            <a:solidFill>
              <a:srgbClr val="CCFFCC">
                <a:alpha val="14902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kumimoji="0" lang="de-DE" sz="1400" b="1" u="none">
                  <a:solidFill>
                    <a:srgbClr val="969696"/>
                  </a:solidFill>
                  <a:latin typeface="Calibri" pitchFamily="34" charset="0"/>
                </a:rPr>
                <a:t>Fakultät IV</a:t>
              </a:r>
            </a:p>
            <a:p>
              <a:pPr algn="ctr"/>
              <a:r>
                <a:rPr kumimoji="0" lang="de-DE" sz="1400" b="1" u="none">
                  <a:solidFill>
                    <a:srgbClr val="969696"/>
                  </a:solidFill>
                  <a:latin typeface="Calibri" pitchFamily="34" charset="0"/>
                </a:rPr>
                <a:t>Wirtschaft und Informatik</a:t>
              </a:r>
            </a:p>
          </p:txBody>
        </p:sp>
        <p:sp>
          <p:nvSpPr>
            <p:cNvPr id="20508" name="AutoShape 10"/>
            <p:cNvSpPr>
              <a:spLocks noChangeArrowheads="1"/>
            </p:cNvSpPr>
            <p:nvPr/>
          </p:nvSpPr>
          <p:spPr bwMode="auto">
            <a:xfrm>
              <a:off x="900113" y="5577567"/>
              <a:ext cx="2520950" cy="719138"/>
            </a:xfrm>
            <a:prstGeom prst="flowChartAlternateProcess">
              <a:avLst/>
            </a:prstGeom>
            <a:solidFill>
              <a:srgbClr val="CCFFCC">
                <a:alpha val="14902"/>
              </a:srgbClr>
            </a:solidFill>
            <a:ln w="9525" algn="ctr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kumimoji="0" lang="de-DE" sz="1400" b="1" u="none">
                  <a:solidFill>
                    <a:srgbClr val="969696"/>
                  </a:solidFill>
                  <a:latin typeface="Calibri" pitchFamily="34" charset="0"/>
                </a:rPr>
                <a:t>Fakultät V</a:t>
              </a:r>
            </a:p>
            <a:p>
              <a:pPr algn="ctr"/>
              <a:r>
                <a:rPr kumimoji="0" lang="de-DE" sz="1400" b="1" u="none">
                  <a:solidFill>
                    <a:srgbClr val="969696"/>
                  </a:solidFill>
                  <a:latin typeface="Calibri" pitchFamily="34" charset="0"/>
                </a:rPr>
                <a:t>Diakonie, Gesundheit und Soziales</a:t>
              </a:r>
            </a:p>
          </p:txBody>
        </p:sp>
        <p:cxnSp>
          <p:nvCxnSpPr>
            <p:cNvPr id="20509" name="AutoShape 11"/>
            <p:cNvCxnSpPr>
              <a:cxnSpLocks noChangeShapeType="1"/>
              <a:stCxn id="20504" idx="1"/>
              <a:endCxn id="20503" idx="1"/>
            </p:cNvCxnSpPr>
            <p:nvPr/>
          </p:nvCxnSpPr>
          <p:spPr bwMode="auto">
            <a:xfrm rot="10800000" flipH="1" flipV="1">
              <a:off x="468313" y="1769155"/>
              <a:ext cx="431800" cy="846137"/>
            </a:xfrm>
            <a:prstGeom prst="bentConnector3">
              <a:avLst>
                <a:gd name="adj1" fmla="val -5294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0510" name="AutoShape 12"/>
            <p:cNvCxnSpPr>
              <a:cxnSpLocks noChangeShapeType="1"/>
              <a:stCxn id="20504" idx="1"/>
              <a:endCxn id="20505" idx="1"/>
            </p:cNvCxnSpPr>
            <p:nvPr/>
          </p:nvCxnSpPr>
          <p:spPr bwMode="auto">
            <a:xfrm rot="10800000" flipH="1" flipV="1">
              <a:off x="468313" y="1769155"/>
              <a:ext cx="431800" cy="1671637"/>
            </a:xfrm>
            <a:prstGeom prst="bentConnector3">
              <a:avLst>
                <a:gd name="adj1" fmla="val -5294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0511" name="AutoShape 13"/>
            <p:cNvCxnSpPr>
              <a:cxnSpLocks noChangeShapeType="1"/>
              <a:stCxn id="20504" idx="1"/>
              <a:endCxn id="20507" idx="1"/>
            </p:cNvCxnSpPr>
            <p:nvPr/>
          </p:nvCxnSpPr>
          <p:spPr bwMode="auto">
            <a:xfrm rot="10800000" flipH="1" flipV="1">
              <a:off x="468313" y="1769155"/>
              <a:ext cx="431800" cy="3330575"/>
            </a:xfrm>
            <a:prstGeom prst="bentConnector3">
              <a:avLst>
                <a:gd name="adj1" fmla="val -5294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0512" name="AutoShape 14"/>
            <p:cNvCxnSpPr>
              <a:cxnSpLocks noChangeShapeType="1"/>
              <a:stCxn id="20504" idx="1"/>
              <a:endCxn id="20506" idx="1"/>
            </p:cNvCxnSpPr>
            <p:nvPr/>
          </p:nvCxnSpPr>
          <p:spPr bwMode="auto">
            <a:xfrm rot="10800000" flipH="1" flipV="1">
              <a:off x="468313" y="1769155"/>
              <a:ext cx="431800" cy="2492375"/>
            </a:xfrm>
            <a:prstGeom prst="bentConnector3">
              <a:avLst>
                <a:gd name="adj1" fmla="val -5294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0513" name="AutoShape 15"/>
            <p:cNvCxnSpPr>
              <a:cxnSpLocks noChangeShapeType="1"/>
              <a:stCxn id="20504" idx="1"/>
              <a:endCxn id="20508" idx="1"/>
            </p:cNvCxnSpPr>
            <p:nvPr/>
          </p:nvCxnSpPr>
          <p:spPr bwMode="auto">
            <a:xfrm rot="10800000" flipH="1" flipV="1">
              <a:off x="468313" y="1769155"/>
              <a:ext cx="431800" cy="4168775"/>
            </a:xfrm>
            <a:prstGeom prst="bentConnector3">
              <a:avLst>
                <a:gd name="adj1" fmla="val -5294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</p:cxnSp>
      </p:grpSp>
      <p:grpSp>
        <p:nvGrpSpPr>
          <p:cNvPr id="5" name="Gruppieren 4"/>
          <p:cNvGrpSpPr>
            <a:grpSpLocks/>
          </p:cNvGrpSpPr>
          <p:nvPr/>
        </p:nvGrpSpPr>
        <p:grpSpPr bwMode="auto">
          <a:xfrm>
            <a:off x="3421063" y="2189163"/>
            <a:ext cx="2519362" cy="2520950"/>
            <a:chOff x="3421063" y="2189842"/>
            <a:chExt cx="2519362" cy="2520950"/>
          </a:xfrm>
        </p:grpSpPr>
        <p:grpSp>
          <p:nvGrpSpPr>
            <p:cNvPr id="20495" name="Gruppieren 3"/>
            <p:cNvGrpSpPr>
              <a:grpSpLocks/>
            </p:cNvGrpSpPr>
            <p:nvPr/>
          </p:nvGrpSpPr>
          <p:grpSpPr bwMode="auto">
            <a:xfrm>
              <a:off x="3421063" y="2189842"/>
              <a:ext cx="2519362" cy="2520950"/>
              <a:chOff x="3421063" y="2189842"/>
              <a:chExt cx="2519362" cy="2520950"/>
            </a:xfrm>
          </p:grpSpPr>
          <p:grpSp>
            <p:nvGrpSpPr>
              <p:cNvPr id="20497" name="Gruppieren 2"/>
              <p:cNvGrpSpPr>
                <a:grpSpLocks/>
              </p:cNvGrpSpPr>
              <p:nvPr/>
            </p:nvGrpSpPr>
            <p:grpSpPr bwMode="auto">
              <a:xfrm>
                <a:off x="3421063" y="2189842"/>
                <a:ext cx="2519362" cy="2520950"/>
                <a:chOff x="3421063" y="2189842"/>
                <a:chExt cx="2519362" cy="2520950"/>
              </a:xfrm>
            </p:grpSpPr>
            <p:sp>
              <p:nvSpPr>
                <p:cNvPr id="206864" name="AutoShape 16"/>
                <p:cNvSpPr>
                  <a:spLocks noChangeArrowheads="1"/>
                </p:cNvSpPr>
                <p:nvPr/>
              </p:nvSpPr>
              <p:spPr bwMode="auto">
                <a:xfrm>
                  <a:off x="3852863" y="2189842"/>
                  <a:ext cx="2087562" cy="719137"/>
                </a:xfrm>
                <a:prstGeom prst="flowChartAlternateProcess">
                  <a:avLst/>
                </a:prstGeom>
                <a:solidFill>
                  <a:schemeClr val="accent2">
                    <a:lumMod val="20000"/>
                    <a:lumOff val="80000"/>
                    <a:alpha val="28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kumimoji="0" lang="de-DE" sz="1400" b="1" u="none" dirty="0">
                      <a:solidFill>
                        <a:srgbClr val="969696"/>
                      </a:solidFill>
                      <a:latin typeface="Calibri" pitchFamily="34" charset="0"/>
                      <a:cs typeface="Calibri" pitchFamily="34" charset="0"/>
                    </a:rPr>
                    <a:t>Abteilung </a:t>
                  </a:r>
                </a:p>
                <a:p>
                  <a:pPr algn="ctr">
                    <a:defRPr/>
                  </a:pPr>
                  <a:r>
                    <a:rPr kumimoji="0" lang="de-DE" sz="1400" b="1" u="none" dirty="0">
                      <a:solidFill>
                        <a:srgbClr val="969696"/>
                      </a:solidFill>
                      <a:latin typeface="Calibri" pitchFamily="34" charset="0"/>
                      <a:cs typeface="Calibri" pitchFamily="34" charset="0"/>
                    </a:rPr>
                    <a:t>Bioverfahrenstechnik</a:t>
                  </a:r>
                  <a:endParaRPr kumimoji="0" lang="de-DE" sz="1400" u="none" dirty="0">
                    <a:solidFill>
                      <a:srgbClr val="969696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06865" name="AutoShape 17"/>
                <p:cNvSpPr>
                  <a:spLocks noChangeArrowheads="1"/>
                </p:cNvSpPr>
                <p:nvPr/>
              </p:nvSpPr>
              <p:spPr bwMode="auto">
                <a:xfrm>
                  <a:off x="3852863" y="3080429"/>
                  <a:ext cx="2087562" cy="719138"/>
                </a:xfrm>
                <a:prstGeom prst="flowChartAlternateProcess">
                  <a:avLst/>
                </a:prstGeom>
                <a:solidFill>
                  <a:schemeClr val="accent2">
                    <a:lumMod val="20000"/>
                    <a:lumOff val="80000"/>
                    <a:alpha val="28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kumimoji="0" lang="de-DE" sz="1400" b="1" u="none">
                      <a:solidFill>
                        <a:srgbClr val="969696"/>
                      </a:solidFill>
                      <a:latin typeface="Calibri" pitchFamily="34" charset="0"/>
                      <a:cs typeface="Calibri" pitchFamily="34" charset="0"/>
                    </a:rPr>
                    <a:t>Abteilung </a:t>
                  </a:r>
                </a:p>
                <a:p>
                  <a:pPr algn="ctr">
                    <a:defRPr/>
                  </a:pPr>
                  <a:r>
                    <a:rPr kumimoji="0" lang="de-DE" sz="1400" b="1" u="none">
                      <a:solidFill>
                        <a:srgbClr val="969696"/>
                      </a:solidFill>
                      <a:latin typeface="Calibri" pitchFamily="34" charset="0"/>
                      <a:cs typeface="Calibri" pitchFamily="34" charset="0"/>
                    </a:rPr>
                    <a:t>Maschinenbau</a:t>
                  </a:r>
                </a:p>
              </p:txBody>
            </p:sp>
            <p:sp>
              <p:nvSpPr>
                <p:cNvPr id="20501" name="AutoShape 18"/>
                <p:cNvSpPr>
                  <a:spLocks noChangeArrowheads="1"/>
                </p:cNvSpPr>
                <p:nvPr/>
              </p:nvSpPr>
              <p:spPr bwMode="auto">
                <a:xfrm>
                  <a:off x="3852863" y="3991655"/>
                  <a:ext cx="2087562" cy="719137"/>
                </a:xfrm>
                <a:prstGeom prst="flowChartAlternateProcess">
                  <a:avLst/>
                </a:prstGeom>
                <a:solidFill>
                  <a:srgbClr val="99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kumimoji="0" lang="de-DE" sz="1400" b="1" u="none">
                      <a:latin typeface="Calibri" pitchFamily="34" charset="0"/>
                    </a:rPr>
                    <a:t>Abteilung </a:t>
                  </a:r>
                </a:p>
                <a:p>
                  <a:pPr algn="ctr"/>
                  <a:r>
                    <a:rPr kumimoji="0" lang="de-DE" sz="1400" b="1" u="none">
                      <a:latin typeface="Calibri" pitchFamily="34" charset="0"/>
                    </a:rPr>
                    <a:t>Maschinenbau dual</a:t>
                  </a:r>
                  <a:endParaRPr kumimoji="0" lang="de-DE" sz="1400" u="none">
                    <a:latin typeface="Calibri" pitchFamily="34" charset="0"/>
                  </a:endParaRPr>
                </a:p>
              </p:txBody>
            </p:sp>
            <p:cxnSp>
              <p:nvCxnSpPr>
                <p:cNvPr id="20502" name="AutoShape 19"/>
                <p:cNvCxnSpPr>
                  <a:cxnSpLocks noChangeShapeType="1"/>
                  <a:stCxn id="20505" idx="3"/>
                  <a:endCxn id="20501" idx="1"/>
                </p:cNvCxnSpPr>
                <p:nvPr/>
              </p:nvCxnSpPr>
              <p:spPr bwMode="auto">
                <a:xfrm>
                  <a:off x="3421063" y="3440792"/>
                  <a:ext cx="431800" cy="911225"/>
                </a:xfrm>
                <a:prstGeom prst="bentConnector3">
                  <a:avLst>
                    <a:gd name="adj1" fmla="val 50000"/>
                  </a:avLst>
                </a:prstGeom>
                <a:noFill/>
                <a:ln w="1587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cxnSp>
          </p:grpSp>
          <p:cxnSp>
            <p:nvCxnSpPr>
              <p:cNvPr id="20498" name="AutoShape 20"/>
              <p:cNvCxnSpPr>
                <a:cxnSpLocks noChangeShapeType="1"/>
                <a:stCxn id="206864" idx="1"/>
                <a:endCxn id="20505" idx="3"/>
              </p:cNvCxnSpPr>
              <p:nvPr/>
            </p:nvCxnSpPr>
            <p:spPr bwMode="auto">
              <a:xfrm rot="10800000" flipV="1">
                <a:off x="3421063" y="2550205"/>
                <a:ext cx="431800" cy="890587"/>
              </a:xfrm>
              <a:prstGeom prst="bentConnector3">
                <a:avLst>
                  <a:gd name="adj1" fmla="val 50000"/>
                </a:avLst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</p:cxnSp>
        </p:grpSp>
        <p:cxnSp>
          <p:nvCxnSpPr>
            <p:cNvPr id="20496" name="AutoShape 21"/>
            <p:cNvCxnSpPr>
              <a:cxnSpLocks noChangeShapeType="1"/>
              <a:stCxn id="206865" idx="1"/>
              <a:endCxn id="20505" idx="3"/>
            </p:cNvCxnSpPr>
            <p:nvPr/>
          </p:nvCxnSpPr>
          <p:spPr bwMode="auto">
            <a:xfrm rot="10800000">
              <a:off x="3421063" y="3440792"/>
              <a:ext cx="431800" cy="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0483" name="Text Box 30"/>
          <p:cNvSpPr txBox="1">
            <a:spLocks noChangeArrowheads="1"/>
          </p:cNvSpPr>
          <p:nvPr/>
        </p:nvSpPr>
        <p:spPr bwMode="auto">
          <a:xfrm>
            <a:off x="239713" y="838200"/>
            <a:ext cx="863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de-DE" sz="2400" b="1" u="none">
                <a:latin typeface="Calibri" pitchFamily="34" charset="0"/>
              </a:rPr>
              <a:t>Der duale Praxisverbund hat eine eigene Organisationstruktur.</a:t>
            </a:r>
          </a:p>
        </p:txBody>
      </p:sp>
      <p:grpSp>
        <p:nvGrpSpPr>
          <p:cNvPr id="6" name="Gruppieren 5"/>
          <p:cNvGrpSpPr>
            <a:grpSpLocks/>
          </p:cNvGrpSpPr>
          <p:nvPr/>
        </p:nvGrpSpPr>
        <p:grpSpPr bwMode="auto">
          <a:xfrm>
            <a:off x="5940425" y="2081213"/>
            <a:ext cx="3024188" cy="3963987"/>
            <a:chOff x="5940425" y="2081778"/>
            <a:chExt cx="3024188" cy="3963420"/>
          </a:xfrm>
        </p:grpSpPr>
        <p:sp>
          <p:nvSpPr>
            <p:cNvPr id="20485" name="AutoShape 4"/>
            <p:cNvSpPr>
              <a:spLocks noChangeArrowheads="1"/>
            </p:cNvSpPr>
            <p:nvPr/>
          </p:nvSpPr>
          <p:spPr bwMode="auto">
            <a:xfrm>
              <a:off x="6156325" y="2654298"/>
              <a:ext cx="2808288" cy="3390900"/>
            </a:xfrm>
            <a:prstGeom prst="roundRect">
              <a:avLst>
                <a:gd name="adj" fmla="val 4861"/>
              </a:avLst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FontTx/>
                <a:buChar char="-"/>
              </a:pPr>
              <a:endParaRPr lang="de-DE">
                <a:latin typeface="Calibri" pitchFamily="34" charset="0"/>
              </a:endParaRPr>
            </a:p>
          </p:txBody>
        </p:sp>
        <p:sp>
          <p:nvSpPr>
            <p:cNvPr id="20486" name="Line 26"/>
            <p:cNvSpPr>
              <a:spLocks noChangeShapeType="1"/>
            </p:cNvSpPr>
            <p:nvPr/>
          </p:nvSpPr>
          <p:spPr bwMode="auto">
            <a:xfrm>
              <a:off x="6877050" y="3087686"/>
              <a:ext cx="2159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487" name="Line 27"/>
            <p:cNvSpPr>
              <a:spLocks noChangeShapeType="1"/>
            </p:cNvSpPr>
            <p:nvPr/>
          </p:nvSpPr>
          <p:spPr bwMode="auto">
            <a:xfrm>
              <a:off x="6877050" y="5607048"/>
              <a:ext cx="2159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488" name="Line 26"/>
            <p:cNvSpPr>
              <a:spLocks noChangeShapeType="1"/>
            </p:cNvSpPr>
            <p:nvPr/>
          </p:nvSpPr>
          <p:spPr bwMode="auto">
            <a:xfrm>
              <a:off x="6882498" y="4366718"/>
              <a:ext cx="2159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871" name="AutoShape 23"/>
            <p:cNvSpPr>
              <a:spLocks noChangeArrowheads="1"/>
            </p:cNvSpPr>
            <p:nvPr/>
          </p:nvSpPr>
          <p:spPr bwMode="auto">
            <a:xfrm>
              <a:off x="7092950" y="2799225"/>
              <a:ext cx="1800225" cy="57459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accent5">
                  <a:lumMod val="2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kumimoji="0" lang="de-DE" sz="1600" b="1" u="none" dirty="0">
                  <a:solidFill>
                    <a:srgbClr val="000066"/>
                  </a:solidFill>
                  <a:latin typeface="Calibri" pitchFamily="34" charset="0"/>
                  <a:cs typeface="Calibri" pitchFamily="34" charset="0"/>
                </a:rPr>
                <a:t>Beirat</a:t>
              </a:r>
            </a:p>
          </p:txBody>
        </p:sp>
        <p:sp>
          <p:nvSpPr>
            <p:cNvPr id="206872" name="AutoShape 24"/>
            <p:cNvSpPr>
              <a:spLocks noChangeArrowheads="1"/>
            </p:cNvSpPr>
            <p:nvPr/>
          </p:nvSpPr>
          <p:spPr bwMode="auto">
            <a:xfrm>
              <a:off x="7092950" y="4059520"/>
              <a:ext cx="1800225" cy="57459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accent5">
                  <a:lumMod val="2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kumimoji="0" lang="de-DE" sz="1600" b="1" u="none" dirty="0">
                  <a:solidFill>
                    <a:srgbClr val="000066"/>
                  </a:solidFill>
                  <a:latin typeface="Calibri" pitchFamily="34" charset="0"/>
                  <a:cs typeface="Calibri" pitchFamily="34" charset="0"/>
                </a:rPr>
                <a:t>Arbeitskreis </a:t>
              </a:r>
            </a:p>
            <a:p>
              <a:pPr algn="ctr">
                <a:defRPr/>
              </a:pPr>
              <a:r>
                <a:rPr kumimoji="0" lang="de-DE" sz="1600" b="1" u="none" dirty="0">
                  <a:solidFill>
                    <a:srgbClr val="000066"/>
                  </a:solidFill>
                  <a:latin typeface="Calibri" pitchFamily="34" charset="0"/>
                  <a:cs typeface="Calibri" pitchFamily="34" charset="0"/>
                </a:rPr>
                <a:t>Berufsschule</a:t>
              </a:r>
            </a:p>
          </p:txBody>
        </p:sp>
        <p:sp>
          <p:nvSpPr>
            <p:cNvPr id="206873" name="AutoShape 25"/>
            <p:cNvSpPr>
              <a:spLocks noChangeArrowheads="1"/>
            </p:cNvSpPr>
            <p:nvPr/>
          </p:nvSpPr>
          <p:spPr bwMode="auto">
            <a:xfrm>
              <a:off x="7092950" y="5319815"/>
              <a:ext cx="1800225" cy="57459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accent5">
                  <a:lumMod val="2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kumimoji="0" lang="de-DE" sz="1600" b="1" u="none" dirty="0">
                  <a:solidFill>
                    <a:srgbClr val="000066"/>
                  </a:solidFill>
                  <a:latin typeface="Calibri" pitchFamily="34" charset="0"/>
                  <a:cs typeface="Calibri" pitchFamily="34" charset="0"/>
                </a:rPr>
                <a:t>Arbeitskreis </a:t>
              </a:r>
            </a:p>
            <a:p>
              <a:pPr algn="ctr">
                <a:defRPr/>
              </a:pPr>
              <a:r>
                <a:rPr kumimoji="0" lang="de-DE" sz="1600" b="1" u="none" dirty="0">
                  <a:solidFill>
                    <a:srgbClr val="000066"/>
                  </a:solidFill>
                  <a:latin typeface="Calibri" pitchFamily="34" charset="0"/>
                  <a:cs typeface="Calibri" pitchFamily="34" charset="0"/>
                </a:rPr>
                <a:t>Lehre</a:t>
              </a:r>
            </a:p>
          </p:txBody>
        </p:sp>
        <p:sp>
          <p:nvSpPr>
            <p:cNvPr id="206876" name="AutoShape 28"/>
            <p:cNvSpPr>
              <a:spLocks noChangeArrowheads="1"/>
            </p:cNvSpPr>
            <p:nvPr/>
          </p:nvSpPr>
          <p:spPr bwMode="auto">
            <a:xfrm rot="16200000">
              <a:off x="4975457" y="4042013"/>
              <a:ext cx="3238037" cy="6477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kumimoji="0" lang="de-DE" sz="1600" b="1" u="none" dirty="0">
                  <a:solidFill>
                    <a:schemeClr val="accent5">
                      <a:lumMod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Arbeitskreis</a:t>
              </a:r>
            </a:p>
            <a:p>
              <a:pPr algn="ctr">
                <a:defRPr/>
              </a:pPr>
              <a:r>
                <a:rPr kumimoji="0" lang="de-DE" sz="1600" b="1" u="none" dirty="0" err="1">
                  <a:solidFill>
                    <a:schemeClr val="accent5">
                      <a:lumMod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Studiengangsverantwortliche</a:t>
              </a:r>
              <a:endParaRPr kumimoji="0" lang="de-DE" sz="1600" b="1" u="none" dirty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493" name="Text Box 29"/>
            <p:cNvSpPr txBox="1">
              <a:spLocks noChangeArrowheads="1"/>
            </p:cNvSpPr>
            <p:nvPr/>
          </p:nvSpPr>
          <p:spPr bwMode="auto">
            <a:xfrm>
              <a:off x="6336855" y="2081778"/>
              <a:ext cx="244316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0" lang="de-DE" sz="1600" b="1" u="none">
                  <a:solidFill>
                    <a:srgbClr val="FF0000"/>
                  </a:solidFill>
                  <a:latin typeface="Calibri" pitchFamily="34" charset="0"/>
                </a:rPr>
                <a:t>Duales Qualitätsmanagement</a:t>
              </a:r>
            </a:p>
          </p:txBody>
        </p:sp>
        <p:cxnSp>
          <p:nvCxnSpPr>
            <p:cNvPr id="20494" name="AutoShape 21"/>
            <p:cNvCxnSpPr>
              <a:cxnSpLocks noChangeShapeType="1"/>
              <a:stCxn id="20485" idx="1"/>
              <a:endCxn id="20501" idx="3"/>
            </p:cNvCxnSpPr>
            <p:nvPr/>
          </p:nvCxnSpPr>
          <p:spPr bwMode="auto">
            <a:xfrm rot="10800000" flipV="1">
              <a:off x="5940425" y="4349748"/>
              <a:ext cx="215900" cy="147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IMG_0579.JPG"/>
          <p:cNvPicPr>
            <a:picLocks noChangeAspect="1"/>
          </p:cNvPicPr>
          <p:nvPr/>
        </p:nvPicPr>
        <p:blipFill>
          <a:blip r:embed="rId2"/>
          <a:srcRect t="1395"/>
          <a:stretch>
            <a:fillRect/>
          </a:stretch>
        </p:blipFill>
        <p:spPr bwMode="auto">
          <a:xfrm>
            <a:off x="2238375" y="1939925"/>
            <a:ext cx="1260475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19" descr="Reuter_Bild_Internetseite_060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6875" y="1973263"/>
            <a:ext cx="14001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Grafik 20" descr="Prof. Przywar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3925" y="4343400"/>
            <a:ext cx="143827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54000" y="908050"/>
            <a:ext cx="8656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de-DE" sz="2400" b="1" u="none">
                <a:latin typeface="Calibri" pitchFamily="34" charset="0"/>
              </a:rPr>
              <a:t>Alle Aktivitäten werden von einem kleinen Kernteam betreut.</a:t>
            </a:r>
            <a:endParaRPr kumimoji="0" lang="de-DE" sz="2200" b="1" u="none">
              <a:latin typeface="Calibri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68400" y="1430338"/>
            <a:ext cx="31099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de-DE" sz="1000" b="1" u="none">
                <a:latin typeface="Calibri" pitchFamily="34" charset="0"/>
              </a:rPr>
              <a:t>Dipl.-Verw.-Wirtin</a:t>
            </a:r>
            <a:br>
              <a:rPr kumimoji="0" lang="de-DE" sz="1000" b="1" u="none">
                <a:latin typeface="Calibri" pitchFamily="34" charset="0"/>
              </a:rPr>
            </a:br>
            <a:r>
              <a:rPr kumimoji="0" lang="de-DE" sz="1000" b="1" u="none">
                <a:latin typeface="Calibri" pitchFamily="34" charset="0"/>
              </a:rPr>
              <a:t> </a:t>
            </a:r>
            <a:r>
              <a:rPr kumimoji="0" lang="de-DE" sz="1600" b="1" u="none">
                <a:latin typeface="Calibri" pitchFamily="34" charset="0"/>
              </a:rPr>
              <a:t>Carmen Hübscher (Organisation)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338638" y="1435100"/>
            <a:ext cx="3657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de-DE" sz="1000" b="1" u="none">
                <a:latin typeface="Calibri" pitchFamily="34" charset="0"/>
              </a:rPr>
              <a:t>Prof. Dr.-Ing.</a:t>
            </a:r>
            <a:r>
              <a:rPr kumimoji="0" lang="de-DE" sz="1600" b="1" u="none">
                <a:latin typeface="Calibri" pitchFamily="34" charset="0"/>
              </a:rPr>
              <a:t/>
            </a:r>
            <a:br>
              <a:rPr kumimoji="0" lang="de-DE" sz="1600" b="1" u="none">
                <a:latin typeface="Calibri" pitchFamily="34" charset="0"/>
              </a:rPr>
            </a:br>
            <a:r>
              <a:rPr kumimoji="0" lang="de-DE" sz="1600" b="1" u="none">
                <a:latin typeface="Calibri" pitchFamily="34" charset="0"/>
              </a:rPr>
              <a:t>Martin Reuter (KT, Studiendekan dual)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-646113" y="3821113"/>
            <a:ext cx="42052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de-DE" sz="1000" b="1" u="none">
                <a:latin typeface="Calibri" pitchFamily="34" charset="0"/>
              </a:rPr>
              <a:t>Prof. Dr.-Ing. M.A.</a:t>
            </a:r>
            <a:r>
              <a:rPr kumimoji="0" lang="de-DE" sz="1600" b="1" u="none">
                <a:latin typeface="Calibri" pitchFamily="34" charset="0"/>
              </a:rPr>
              <a:t/>
            </a:r>
            <a:br>
              <a:rPr kumimoji="0" lang="de-DE" sz="1600" b="1" u="none">
                <a:latin typeface="Calibri" pitchFamily="34" charset="0"/>
              </a:rPr>
            </a:br>
            <a:r>
              <a:rPr kumimoji="0" lang="de-DE" sz="1600" b="1" u="none">
                <a:latin typeface="Calibri" pitchFamily="34" charset="0"/>
              </a:rPr>
              <a:t>Rainer Przywara (VT, WMM)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354388" y="3849688"/>
            <a:ext cx="22907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de-DE" sz="1000" b="1" u="none">
                <a:latin typeface="Calibri" pitchFamily="34" charset="0"/>
              </a:rPr>
              <a:t>Prof. Dr.-Ing.</a:t>
            </a:r>
            <a:r>
              <a:rPr kumimoji="0" lang="de-DE" sz="1600" b="1" u="none">
                <a:latin typeface="Calibri" pitchFamily="34" charset="0"/>
              </a:rPr>
              <a:t/>
            </a:r>
            <a:br>
              <a:rPr kumimoji="0" lang="de-DE" sz="1600" b="1" u="none">
                <a:latin typeface="Calibri" pitchFamily="34" charset="0"/>
              </a:rPr>
            </a:br>
            <a:r>
              <a:rPr kumimoji="0" lang="de-DE" sz="1600" b="1" u="none">
                <a:latin typeface="Calibri" pitchFamily="34" charset="0"/>
              </a:rPr>
              <a:t>Nils Waldt (PT)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 l="6227" t="9142" r="6227" b="9142"/>
          <a:stretch>
            <a:fillRect/>
          </a:stretch>
        </p:blipFill>
        <p:spPr bwMode="auto">
          <a:xfrm>
            <a:off x="3932238" y="4325938"/>
            <a:ext cx="1300162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953125" y="3849688"/>
            <a:ext cx="29527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de-DE" sz="1000" b="1" u="none">
                <a:latin typeface="Calibri" pitchFamily="34" charset="0"/>
              </a:rPr>
              <a:t>Prof. Dr.-Ing.</a:t>
            </a:r>
            <a:r>
              <a:rPr kumimoji="0" lang="de-DE" sz="1600" b="1" u="none">
                <a:latin typeface="Calibri" pitchFamily="34" charset="0"/>
              </a:rPr>
              <a:t/>
            </a:r>
            <a:br>
              <a:rPr kumimoji="0" lang="de-DE" sz="1600" b="1" u="none">
                <a:latin typeface="Calibri" pitchFamily="34" charset="0"/>
              </a:rPr>
            </a:br>
            <a:r>
              <a:rPr kumimoji="0" lang="de-DE" sz="1600" b="1" u="none">
                <a:latin typeface="Calibri" pitchFamily="34" charset="0"/>
              </a:rPr>
              <a:t>Martin Grotjahn (MT)</a:t>
            </a:r>
          </a:p>
        </p:txBody>
      </p:sp>
      <p:pic>
        <p:nvPicPr>
          <p:cNvPr id="3076" name="Bild 2" descr="fo.31"/>
          <p:cNvPicPr>
            <a:picLocks noChangeAspect="1" noChangeArrowheads="1"/>
          </p:cNvPicPr>
          <p:nvPr/>
        </p:nvPicPr>
        <p:blipFill>
          <a:blip r:embed="rId6"/>
          <a:srcRect l="8635" r="7489" b="16902"/>
          <a:stretch>
            <a:fillRect/>
          </a:stretch>
        </p:blipFill>
        <p:spPr bwMode="auto">
          <a:xfrm>
            <a:off x="6877050" y="4325938"/>
            <a:ext cx="1341438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54000" y="1985963"/>
            <a:ext cx="86566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de-DE" sz="2400" b="1" u="none" dirty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3</a:t>
            </a:r>
          </a:p>
          <a:p>
            <a:pPr algn="ctr">
              <a:lnSpc>
                <a:spcPct val="250000"/>
              </a:lnSpc>
              <a:defRPr/>
            </a:pPr>
            <a:r>
              <a:rPr kumimoji="0" lang="de-DE" sz="2400" b="1" u="none" dirty="0">
                <a:latin typeface="Calibri" pitchFamily="34" charset="0"/>
                <a:cs typeface="Calibri" pitchFamily="34" charset="0"/>
              </a:rPr>
              <a:t>Das duale Ausbildungskonzept</a:t>
            </a:r>
            <a:endParaRPr kumimoji="0" lang="de-DE" sz="2200" b="1" u="none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28"/>
          <p:cNvSpPr txBox="1">
            <a:spLocks noChangeArrowheads="1"/>
          </p:cNvSpPr>
          <p:nvPr/>
        </p:nvSpPr>
        <p:spPr bwMode="auto">
          <a:xfrm>
            <a:off x="254000" y="808038"/>
            <a:ext cx="86169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de-DE" sz="2400" b="1" u="none">
                <a:latin typeface="Calibri" pitchFamily="34" charset="0"/>
              </a:rPr>
              <a:t>Duales Studium erfordert eine Lernorganisation an </a:t>
            </a:r>
            <a:br>
              <a:rPr kumimoji="0" lang="de-DE" sz="2400" b="1" u="none">
                <a:latin typeface="Calibri" pitchFamily="34" charset="0"/>
              </a:rPr>
            </a:br>
            <a:r>
              <a:rPr kumimoji="0" lang="de-DE" sz="2400" b="1" u="none">
                <a:latin typeface="Calibri" pitchFamily="34" charset="0"/>
              </a:rPr>
              <a:t>verschiedenen Lernorten.</a:t>
            </a:r>
            <a:endParaRPr kumimoji="0" lang="de-DE" sz="2200" b="1" u="none">
              <a:latin typeface="Calibri" pitchFamily="34" charset="0"/>
            </a:endParaRPr>
          </a:p>
        </p:txBody>
      </p:sp>
      <p:sp>
        <p:nvSpPr>
          <p:cNvPr id="24578" name="Rechteck 2"/>
          <p:cNvSpPr>
            <a:spLocks noChangeArrowheads="1"/>
          </p:cNvSpPr>
          <p:nvPr/>
        </p:nvSpPr>
        <p:spPr bwMode="auto">
          <a:xfrm>
            <a:off x="258763" y="2124075"/>
            <a:ext cx="45910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Tx/>
              <a:buChar char="-"/>
            </a:pPr>
            <a:endParaRPr kumimoji="0" lang="de-DE" sz="1800" b="1" u="none">
              <a:solidFill>
                <a:srgbClr val="000000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FontTx/>
              <a:buChar char="-"/>
            </a:pPr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254000" y="1944688"/>
          <a:ext cx="8605838" cy="1754188"/>
        </p:xfrm>
        <a:graphic>
          <a:graphicData uri="http://schemas.openxmlformats.org/drawingml/2006/table">
            <a:tbl>
              <a:tblPr/>
              <a:tblGrid>
                <a:gridCol w="3778250"/>
                <a:gridCol w="4827588"/>
              </a:tblGrid>
              <a:tr h="442913"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DSFrutiger 45 Light"/>
                        </a:rPr>
                        <a:t>Lernort (Ausbildungspartner)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DSFrutiger 45 Light"/>
                        </a:rPr>
                        <a:t>Schwerpunkte der Ausbildung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1275"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DSFrutiger 45 Light"/>
                        </a:rPr>
                        <a:t>Hochschule Hannover</a:t>
                      </a: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DSFrutiger 45 Light"/>
                        </a:rPr>
                        <a:t>Ingenieur-Studium (technisch oder technisch-wirtschaftlich)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DSFrutiger 45 Light"/>
                        </a:rPr>
                        <a:t>Fachliche  und methodische  Kompetenzen</a:t>
                      </a: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DSFrutiger 45 Light"/>
                        </a:rPr>
                        <a:t>Sprachliche und soziale Kompetenzen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elle 1"/>
          <p:cNvGraphicFramePr>
            <a:graphicFrameLocks noGrp="1"/>
          </p:cNvGraphicFramePr>
          <p:nvPr/>
        </p:nvGraphicFramePr>
        <p:xfrm>
          <a:off x="254000" y="3702050"/>
          <a:ext cx="8605838" cy="1331913"/>
        </p:xfrm>
        <a:graphic>
          <a:graphicData uri="http://schemas.openxmlformats.org/drawingml/2006/table">
            <a:tbl>
              <a:tblPr/>
              <a:tblGrid>
                <a:gridCol w="3778250"/>
                <a:gridCol w="4827588"/>
              </a:tblGrid>
              <a:tr h="1331913"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269875" algn="l"/>
                          <a:tab pos="5019675" algn="l"/>
                        </a:tabLst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DSFrutiger 45 Light"/>
                        </a:rPr>
                        <a:t>Unternehmen</a:t>
                      </a:r>
                      <a:b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DSFrutiger 45 Light"/>
                        </a:rPr>
                      </a:b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DSFrutiger 45 Light"/>
                        </a:rPr>
                        <a:t>Technische oder kaufmännische Berufsausbildung, Praxisphasen 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DSFrutiger 45 Light"/>
                        </a:rPr>
                        <a:t>Fachkenntnisse (durch Produktstudium)</a:t>
                      </a: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DSFrutiger 45 Light"/>
                        </a:rPr>
                        <a:t>Soziale Kompetenzen in Projektarbeit</a:t>
                      </a: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DSFrutiger 45 Light"/>
                        </a:rPr>
                        <a:t>Soziale  Integration ins Unternehmen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254000" y="5038725"/>
          <a:ext cx="8606222" cy="100330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778544"/>
                <a:gridCol w="4827678"/>
              </a:tblGrid>
              <a:tr h="1003303">
                <a:tc>
                  <a:txBody>
                    <a:bodyPr/>
                    <a:lstStyle/>
                    <a:p>
                      <a:pPr marL="17938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1" u="none" dirty="0" smtClean="0"/>
                        <a:t>Berufsschule (BBS)</a:t>
                      </a:r>
                      <a:r>
                        <a:rPr kumimoji="0" lang="de-DE" sz="1800" b="1" u="none" kern="1200" dirty="0" smtClean="0"/>
                        <a:t> </a:t>
                      </a:r>
                    </a:p>
                    <a:p>
                      <a:pPr marL="17938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u="none" kern="1200" dirty="0" smtClean="0"/>
                        <a:t>Technische oder kaufmännische Berufsausbildung</a:t>
                      </a:r>
                      <a:r>
                        <a:rPr kumimoji="0" lang="de-DE" sz="1800" b="0" u="none" dirty="0" smtClean="0"/>
                        <a:t>	</a:t>
                      </a:r>
                      <a:endParaRPr lang="de-DE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9388" indent="0"/>
                      <a:r>
                        <a:rPr kumimoji="0" lang="de-DE" sz="1800" b="0" u="none" dirty="0" smtClean="0"/>
                        <a:t>Handwerkliche und ergänzende </a:t>
                      </a:r>
                      <a:br>
                        <a:rPr kumimoji="0" lang="de-DE" sz="1800" b="0" u="none" dirty="0" smtClean="0"/>
                      </a:br>
                      <a:r>
                        <a:rPr kumimoji="0" lang="de-DE" sz="1800" b="0" u="none" dirty="0" smtClean="0"/>
                        <a:t>Fachkenntnisse</a:t>
                      </a:r>
                      <a:endParaRPr lang="de-DE" b="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/>
        </p:nvGraphicFramePr>
        <p:xfrm>
          <a:off x="430213" y="1390650"/>
          <a:ext cx="8559039" cy="4600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5649"/>
                <a:gridCol w="804672"/>
                <a:gridCol w="2505456"/>
                <a:gridCol w="3493262"/>
              </a:tblGrid>
              <a:tr h="592765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Sem.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</a:tr>
              <a:tr h="500944">
                <a:tc rowSpan="4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Calibri" pitchFamily="34" charset="0"/>
                          <a:cs typeface="Calibri" pitchFamily="34" charset="0"/>
                        </a:rPr>
                        <a:t>Erster Studien-abschnitt</a:t>
                      </a:r>
                      <a:br>
                        <a:rPr lang="de-DE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de-DE" sz="1400" dirty="0" smtClean="0">
                          <a:latin typeface="Calibri" pitchFamily="34" charset="0"/>
                          <a:cs typeface="Calibri" pitchFamily="34" charset="0"/>
                        </a:rPr>
                        <a:t>(Ausbildung und Studium)</a:t>
                      </a:r>
                      <a:endParaRPr lang="de-D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latin typeface="Calibri" pitchFamily="34" charset="0"/>
                          <a:cs typeface="Calibri" pitchFamily="34" charset="0"/>
                        </a:rPr>
                        <a:t>1.</a:t>
                      </a:r>
                      <a:endParaRPr lang="de-D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4">
                  <a:txBody>
                    <a:bodyPr/>
                    <a:lstStyle/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de-D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0944"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Calibri" pitchFamily="34" charset="0"/>
                          <a:cs typeface="Calibri" pitchFamily="34" charset="0"/>
                        </a:rPr>
                        <a:t>2.</a:t>
                      </a:r>
                      <a:endParaRPr lang="de-D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500944"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Calibri" pitchFamily="34" charset="0"/>
                          <a:cs typeface="Calibri" pitchFamily="34" charset="0"/>
                        </a:rPr>
                        <a:t>3.</a:t>
                      </a:r>
                      <a:endParaRPr lang="de-D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500944"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Calibri" pitchFamily="34" charset="0"/>
                          <a:cs typeface="Calibri" pitchFamily="34" charset="0"/>
                        </a:rPr>
                        <a:t>4.</a:t>
                      </a:r>
                      <a:endParaRPr lang="de-D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00944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Calibri" pitchFamily="34" charset="0"/>
                          <a:cs typeface="Calibri" pitchFamily="34" charset="0"/>
                        </a:rPr>
                        <a:t>Zweiter</a:t>
                      </a:r>
                      <a:r>
                        <a:rPr lang="de-DE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de-DE" dirty="0" smtClean="0">
                          <a:latin typeface="Calibri" pitchFamily="34" charset="0"/>
                          <a:cs typeface="Calibri" pitchFamily="34" charset="0"/>
                        </a:rPr>
                        <a:t>Studien-abschnitt</a:t>
                      </a:r>
                      <a:br>
                        <a:rPr lang="de-DE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de-DE" sz="1400" dirty="0" smtClean="0">
                          <a:latin typeface="Calibri" pitchFamily="34" charset="0"/>
                          <a:cs typeface="Calibri" pitchFamily="34" charset="0"/>
                        </a:rPr>
                        <a:t>(Vollzeitstudium)</a:t>
                      </a:r>
                      <a:endParaRPr lang="de-DE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endParaRPr lang="de-D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Calibri" pitchFamily="34" charset="0"/>
                          <a:cs typeface="Calibri" pitchFamily="34" charset="0"/>
                        </a:rPr>
                        <a:t>5.</a:t>
                      </a:r>
                      <a:endParaRPr lang="de-D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de-D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500944"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Calibri" pitchFamily="34" charset="0"/>
                          <a:cs typeface="Calibri" pitchFamily="34" charset="0"/>
                        </a:rPr>
                        <a:t>6.</a:t>
                      </a:r>
                      <a:endParaRPr lang="de-D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00944"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Calibri" pitchFamily="34" charset="0"/>
                          <a:cs typeface="Calibri" pitchFamily="34" charset="0"/>
                        </a:rPr>
                        <a:t>6./7.</a:t>
                      </a:r>
                      <a:endParaRPr lang="de-D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500944"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latin typeface="Calibri" pitchFamily="34" charset="0"/>
                          <a:cs typeface="Calibri" pitchFamily="34" charset="0"/>
                        </a:rPr>
                        <a:t>7.</a:t>
                      </a:r>
                      <a:endParaRPr lang="de-D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  <a:alpha val="93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de-DE" sz="1800" b="0" u="none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Picture 8" descr="fabri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1163" y="1454150"/>
            <a:ext cx="7699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7531100" y="6056313"/>
            <a:ext cx="1512888" cy="3079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r">
              <a:spcBef>
                <a:spcPct val="50000"/>
              </a:spcBef>
              <a:buClr>
                <a:schemeClr val="accent1"/>
              </a:buClr>
            </a:pPr>
            <a:r>
              <a:rPr lang="de-DE" sz="1400" b="1" u="none">
                <a:latin typeface="Calibri" pitchFamily="34" charset="0"/>
              </a:rPr>
              <a:t>** für PT, KT, MT</a:t>
            </a:r>
          </a:p>
        </p:txBody>
      </p:sp>
      <p:sp>
        <p:nvSpPr>
          <p:cNvPr id="4199" name="Text Box 31"/>
          <p:cNvSpPr txBox="1">
            <a:spLocks noChangeArrowheads="1"/>
          </p:cNvSpPr>
          <p:nvPr/>
        </p:nvSpPr>
        <p:spPr bwMode="auto">
          <a:xfrm>
            <a:off x="257175" y="790575"/>
            <a:ext cx="8740775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60000"/>
              </a:spcBef>
              <a:tabLst>
                <a:tab pos="482600" algn="l"/>
              </a:tabLst>
            </a:pPr>
            <a:r>
              <a:rPr kumimoji="0" lang="de-DE" sz="2400" b="1" u="none">
                <a:latin typeface="Calibri" pitchFamily="34" charset="0"/>
              </a:rPr>
              <a:t>Hochschule, Unternehmen und BBS organisieren sich. </a:t>
            </a:r>
          </a:p>
        </p:txBody>
      </p:sp>
      <p:graphicFrame>
        <p:nvGraphicFramePr>
          <p:cNvPr id="3" name="Object 59"/>
          <p:cNvGraphicFramePr>
            <a:graphicFrameLocks noChangeAspect="1"/>
          </p:cNvGraphicFramePr>
          <p:nvPr/>
        </p:nvGraphicFramePr>
        <p:xfrm>
          <a:off x="3892550" y="1449388"/>
          <a:ext cx="66516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Clip" r:id="rId4" imgW="4006850" imgH="2857500" progId="">
                  <p:embed/>
                </p:oleObj>
              </mc:Choice>
              <mc:Fallback>
                <p:oleObj name="Clip" r:id="rId4" imgW="4006850" imgH="2857500" progId="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2550" y="1449388"/>
                        <a:ext cx="665163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2986088" y="1992313"/>
          <a:ext cx="2505456" cy="2003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5456"/>
              </a:tblGrid>
              <a:tr h="500944">
                <a:tc>
                  <a:txBody>
                    <a:bodyPr/>
                    <a:lstStyle/>
                    <a:p>
                      <a:pPr algn="ctr"/>
                      <a:r>
                        <a:rPr lang="de-DE" sz="18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Studium</a:t>
                      </a:r>
                      <a:endParaRPr lang="de-DE" sz="18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>
                        <a:alpha val="30000"/>
                      </a:srgbClr>
                    </a:solidFill>
                  </a:tcPr>
                </a:tc>
              </a:tr>
              <a:tr h="500944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Calibri" pitchFamily="34" charset="0"/>
                          <a:cs typeface="Calibri" pitchFamily="34" charset="0"/>
                        </a:rPr>
                        <a:t>Studium</a:t>
                      </a:r>
                      <a:endParaRPr lang="de-D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>
                        <a:alpha val="30000"/>
                      </a:srgbClr>
                    </a:solidFill>
                  </a:tcPr>
                </a:tc>
              </a:tr>
              <a:tr h="500944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Calibri" pitchFamily="34" charset="0"/>
                          <a:cs typeface="Calibri" pitchFamily="34" charset="0"/>
                        </a:rPr>
                        <a:t>Studium</a:t>
                      </a:r>
                      <a:endParaRPr lang="de-D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>
                        <a:alpha val="30000"/>
                      </a:srgbClr>
                    </a:solidFill>
                  </a:tcPr>
                </a:tc>
              </a:tr>
              <a:tr h="500944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Calibri" pitchFamily="34" charset="0"/>
                          <a:cs typeface="Calibri" pitchFamily="34" charset="0"/>
                        </a:rPr>
                        <a:t>Studium</a:t>
                      </a:r>
                      <a:endParaRPr lang="de-D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6" name="Rechteck 35"/>
          <p:cNvSpPr>
            <a:spLocks noChangeArrowheads="1"/>
          </p:cNvSpPr>
          <p:nvPr/>
        </p:nvSpPr>
        <p:spPr bwMode="auto">
          <a:xfrm>
            <a:off x="5508625" y="2006600"/>
            <a:ext cx="3455988" cy="1974850"/>
          </a:xfrm>
          <a:prstGeom prst="rect">
            <a:avLst/>
          </a:prstGeom>
          <a:solidFill>
            <a:srgbClr val="FFFF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82563" indent="-182563">
              <a:spcBef>
                <a:spcPts val="600"/>
              </a:spcBef>
              <a:buFont typeface="Arial" charset="0"/>
              <a:buChar char="•"/>
            </a:pPr>
            <a:r>
              <a:rPr kumimoji="0" lang="de-DE" sz="1800" u="none">
                <a:solidFill>
                  <a:srgbClr val="000000"/>
                </a:solidFill>
                <a:latin typeface="Calibri" pitchFamily="34" charset="0"/>
              </a:rPr>
              <a:t>Techn. oder kaufm. Berufs-ausbildung mit der BBS </a:t>
            </a:r>
            <a:br>
              <a:rPr kumimoji="0" lang="de-DE" sz="1800" u="none">
                <a:solidFill>
                  <a:srgbClr val="000000"/>
                </a:solidFill>
                <a:latin typeface="Calibri" pitchFamily="34" charset="0"/>
              </a:rPr>
            </a:br>
            <a:r>
              <a:rPr kumimoji="0" lang="de-DE" sz="1800" u="none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 </a:t>
            </a:r>
            <a:r>
              <a:rPr kumimoji="0" lang="de-DE" sz="1800" b="1" u="none">
                <a:solidFill>
                  <a:srgbClr val="FF0000"/>
                </a:solidFill>
                <a:latin typeface="Calibri" pitchFamily="34" charset="0"/>
              </a:rPr>
              <a:t>IHK-Abschluss im 4. Sem.</a:t>
            </a:r>
          </a:p>
          <a:p>
            <a:pPr marL="182563" indent="-182563">
              <a:spcBef>
                <a:spcPts val="600"/>
              </a:spcBef>
              <a:buFont typeface="Arial" charset="0"/>
              <a:buChar char="•"/>
            </a:pPr>
            <a:r>
              <a:rPr kumimoji="0" lang="de-DE" sz="1800" u="none">
                <a:solidFill>
                  <a:srgbClr val="000000"/>
                </a:solidFill>
                <a:latin typeface="Calibri" pitchFamily="34" charset="0"/>
              </a:rPr>
              <a:t>Praxisprojekte im Betrieb</a:t>
            </a:r>
            <a:endParaRPr lang="de-DE" sz="1800" u="none">
              <a:solidFill>
                <a:srgbClr val="000000"/>
              </a:solidFill>
              <a:latin typeface="Calibri" pitchFamily="34" charset="0"/>
            </a:endParaRPr>
          </a:p>
          <a:p>
            <a:pPr marL="182563" indent="-182563">
              <a:spcBef>
                <a:spcPts val="600"/>
              </a:spcBef>
              <a:buFont typeface="Arial" charset="0"/>
              <a:buChar char="•"/>
            </a:pPr>
            <a:r>
              <a:rPr kumimoji="0" lang="de-DE" sz="1800" u="none">
                <a:solidFill>
                  <a:srgbClr val="000000"/>
                </a:solidFill>
                <a:latin typeface="Calibri" pitchFamily="34" charset="0"/>
              </a:rPr>
              <a:t>Extrafunktionale Veranstaltungen</a:t>
            </a:r>
          </a:p>
        </p:txBody>
      </p:sp>
      <p:graphicFrame>
        <p:nvGraphicFramePr>
          <p:cNvPr id="37" name="Tabelle 36"/>
          <p:cNvGraphicFramePr>
            <a:graphicFrameLocks noGrp="1"/>
          </p:cNvGraphicFramePr>
          <p:nvPr/>
        </p:nvGraphicFramePr>
        <p:xfrm>
          <a:off x="2992438" y="3989388"/>
          <a:ext cx="2505456" cy="1001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5456"/>
              </a:tblGrid>
              <a:tr h="500944"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Studium</a:t>
                      </a:r>
                      <a:endParaRPr lang="de-DE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  <a:alpha val="93000"/>
                      </a:schemeClr>
                    </a:solidFill>
                  </a:tcPr>
                </a:tc>
              </a:tr>
              <a:tr h="500944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Calibri" pitchFamily="34" charset="0"/>
                          <a:cs typeface="Calibri" pitchFamily="34" charset="0"/>
                        </a:rPr>
                        <a:t>Studium</a:t>
                      </a:r>
                      <a:endParaRPr lang="de-D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  <a:alpha val="93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8" name="Text Box 29"/>
          <p:cNvSpPr txBox="1">
            <a:spLocks noChangeArrowheads="1"/>
          </p:cNvSpPr>
          <p:nvPr/>
        </p:nvSpPr>
        <p:spPr bwMode="auto">
          <a:xfrm flipH="1">
            <a:off x="6599238" y="6078538"/>
            <a:ext cx="766762" cy="3079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>
              <a:spcBef>
                <a:spcPct val="50000"/>
              </a:spcBef>
              <a:buClr>
                <a:schemeClr val="accent1"/>
              </a:buClr>
            </a:pPr>
            <a:r>
              <a:rPr lang="de-DE" sz="1400" b="1" u="none">
                <a:latin typeface="Calibri" pitchFamily="34" charset="0"/>
              </a:rPr>
              <a:t>* für VT</a:t>
            </a:r>
          </a:p>
        </p:txBody>
      </p:sp>
      <p:graphicFrame>
        <p:nvGraphicFramePr>
          <p:cNvPr id="39" name="Tabelle 38"/>
          <p:cNvGraphicFramePr>
            <a:graphicFrameLocks noGrp="1"/>
          </p:cNvGraphicFramePr>
          <p:nvPr/>
        </p:nvGraphicFramePr>
        <p:xfrm>
          <a:off x="5519738" y="3989388"/>
          <a:ext cx="3464048" cy="1011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4048"/>
              </a:tblGrid>
              <a:tr h="1011129">
                <a:tc>
                  <a:txBody>
                    <a:bodyPr/>
                    <a:lstStyle/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de-DE" sz="1800" b="0" u="non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Extrafunktionale Veranstaltungen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de-DE" sz="1800" b="0" u="non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Projekte in Firmen</a:t>
                      </a:r>
                      <a:endParaRPr lang="de-DE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93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1" name="Rechteck 40"/>
          <p:cNvSpPr/>
          <p:nvPr/>
        </p:nvSpPr>
        <p:spPr>
          <a:xfrm>
            <a:off x="3019425" y="5516563"/>
            <a:ext cx="5976938" cy="465137"/>
          </a:xfrm>
          <a:prstGeom prst="rect">
            <a:avLst/>
          </a:prstGeom>
          <a:solidFill>
            <a:schemeClr val="accent6">
              <a:lumMod val="20000"/>
              <a:lumOff val="80000"/>
              <a:alpha val="93000"/>
            </a:schemeClr>
          </a:solidFill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de-DE" sz="1800" u="none" dirty="0">
                <a:latin typeface="Calibri" pitchFamily="34" charset="0"/>
                <a:cs typeface="Calibri" pitchFamily="34" charset="0"/>
              </a:rPr>
              <a:t>Bachelorarbeit im Unternehmen</a:t>
            </a:r>
          </a:p>
        </p:txBody>
      </p:sp>
      <p:graphicFrame>
        <p:nvGraphicFramePr>
          <p:cNvPr id="13" name="Tabelle 12"/>
          <p:cNvGraphicFramePr>
            <a:graphicFrameLocks noGrp="1"/>
          </p:cNvGraphicFramePr>
          <p:nvPr/>
        </p:nvGraphicFramePr>
        <p:xfrm>
          <a:off x="2992438" y="5008563"/>
          <a:ext cx="6005936" cy="498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5936"/>
              </a:tblGrid>
              <a:tr h="498667">
                <a:tc>
                  <a:txBody>
                    <a:bodyPr/>
                    <a:lstStyle/>
                    <a:p>
                      <a:pPr algn="ctr"/>
                      <a:r>
                        <a:rPr lang="de-DE" sz="1800" u="non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Summer School* (USA)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oder    Projekt B</a:t>
                      </a:r>
                      <a:r>
                        <a:rPr lang="de-DE" sz="1800" u="non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** </a:t>
                      </a:r>
                      <a:endParaRPr lang="de-D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6" grpId="0" animBg="1"/>
      <p:bldP spid="38" grpId="0"/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5456238" y="1395413"/>
          <a:ext cx="1139952" cy="4234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952"/>
              </a:tblGrid>
              <a:tr h="651256">
                <a:tc>
                  <a:txBody>
                    <a:bodyPr/>
                    <a:lstStyle/>
                    <a:p>
                      <a:r>
                        <a:rPr lang="de-DE" dirty="0" smtClean="0"/>
                        <a:t>Do</a:t>
                      </a:r>
                      <a:endParaRPr lang="de-DE" dirty="0"/>
                    </a:p>
                  </a:txBody>
                  <a:tcPr anchor="ctr" anchorCtr="1">
                    <a:solidFill>
                      <a:schemeClr val="accent1">
                        <a:alpha val="66000"/>
                      </a:schemeClr>
                    </a:solidFill>
                  </a:tcPr>
                </a:tc>
              </a:tr>
              <a:tr h="597263">
                <a:tc>
                  <a:txBody>
                    <a:bodyPr/>
                    <a:lstStyle/>
                    <a:p>
                      <a:r>
                        <a:rPr lang="de-DE" sz="1800" u="none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Betrieb</a:t>
                      </a:r>
                      <a:endParaRPr lang="de-DE" sz="1800" u="none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97263">
                <a:tc>
                  <a:txBody>
                    <a:bodyPr/>
                    <a:lstStyle/>
                    <a:p>
                      <a:r>
                        <a:rPr lang="de-DE" sz="1800" u="none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Betrieb</a:t>
                      </a:r>
                      <a:endParaRPr lang="de-DE" sz="1800" u="none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97263">
                <a:tc>
                  <a:txBody>
                    <a:bodyPr/>
                    <a:lstStyle/>
                    <a:p>
                      <a:r>
                        <a:rPr lang="de-DE" sz="1800" u="none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Betrieb</a:t>
                      </a:r>
                      <a:endParaRPr lang="de-DE" sz="1800" u="none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97263">
                <a:tc>
                  <a:txBody>
                    <a:bodyPr/>
                    <a:lstStyle/>
                    <a:p>
                      <a:r>
                        <a:rPr lang="de-DE" sz="1800" u="none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Betrieb</a:t>
                      </a:r>
                      <a:endParaRPr lang="de-DE" sz="1800" u="none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97263">
                <a:tc>
                  <a:txBody>
                    <a:bodyPr/>
                    <a:lstStyle/>
                    <a:p>
                      <a:endParaRPr lang="de-DE" sz="1800" u="none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 anchorCtr="1">
                    <a:noFill/>
                  </a:tcPr>
                </a:tc>
              </a:tr>
              <a:tr h="597263">
                <a:tc>
                  <a:txBody>
                    <a:bodyPr/>
                    <a:lstStyle/>
                    <a:p>
                      <a:endParaRPr lang="de-DE" sz="1800" u="none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 anchorCtr="1"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Tabelle 17"/>
          <p:cNvGraphicFramePr>
            <a:graphicFrameLocks noGrp="1"/>
          </p:cNvGraphicFramePr>
          <p:nvPr/>
        </p:nvGraphicFramePr>
        <p:xfrm>
          <a:off x="5457825" y="1401763"/>
          <a:ext cx="1139952" cy="4234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952"/>
              </a:tblGrid>
              <a:tr h="651256">
                <a:tc>
                  <a:txBody>
                    <a:bodyPr/>
                    <a:lstStyle/>
                    <a:p>
                      <a:r>
                        <a:rPr lang="de-DE" dirty="0" smtClean="0"/>
                        <a:t>Do</a:t>
                      </a:r>
                      <a:endParaRPr lang="de-DE" dirty="0"/>
                    </a:p>
                  </a:txBody>
                  <a:tcPr anchor="ctr" anchorCtr="1">
                    <a:solidFill>
                      <a:schemeClr val="accent1">
                        <a:alpha val="66000"/>
                      </a:schemeClr>
                    </a:solidFill>
                  </a:tcPr>
                </a:tc>
              </a:tr>
              <a:tr h="597263">
                <a:tc>
                  <a:txBody>
                    <a:bodyPr/>
                    <a:lstStyle/>
                    <a:p>
                      <a:r>
                        <a:rPr lang="de-DE" sz="1800" u="none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HS</a:t>
                      </a:r>
                      <a:endParaRPr lang="de-DE" sz="1800" u="none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 anchorCtr="1">
                    <a:solidFill>
                      <a:srgbClr val="FFFF00">
                        <a:alpha val="60000"/>
                      </a:srgbClr>
                    </a:solidFill>
                  </a:tcPr>
                </a:tc>
              </a:tr>
              <a:tr h="597263">
                <a:tc>
                  <a:txBody>
                    <a:bodyPr/>
                    <a:lstStyle/>
                    <a:p>
                      <a:r>
                        <a:rPr lang="de-DE" sz="1800" u="none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HS</a:t>
                      </a:r>
                      <a:endParaRPr lang="de-DE" sz="1800" u="none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 anchorCtr="1">
                    <a:solidFill>
                      <a:srgbClr val="FFFF00">
                        <a:alpha val="60000"/>
                      </a:srgbClr>
                    </a:solidFill>
                  </a:tcPr>
                </a:tc>
              </a:tr>
              <a:tr h="597263">
                <a:tc>
                  <a:txBody>
                    <a:bodyPr/>
                    <a:lstStyle/>
                    <a:p>
                      <a:r>
                        <a:rPr lang="de-DE" sz="1800" u="none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HS</a:t>
                      </a:r>
                      <a:endParaRPr lang="de-DE" sz="1800" u="none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 anchorCtr="1">
                    <a:solidFill>
                      <a:srgbClr val="FFFF00">
                        <a:alpha val="60000"/>
                      </a:srgbClr>
                    </a:solidFill>
                  </a:tcPr>
                </a:tc>
              </a:tr>
              <a:tr h="597263">
                <a:tc>
                  <a:txBody>
                    <a:bodyPr/>
                    <a:lstStyle/>
                    <a:p>
                      <a:r>
                        <a:rPr lang="de-DE" sz="1800" u="none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HS</a:t>
                      </a:r>
                      <a:endParaRPr lang="de-DE" sz="1800" u="none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 anchorCtr="1">
                    <a:solidFill>
                      <a:srgbClr val="FFFF00">
                        <a:alpha val="60000"/>
                      </a:srgbClr>
                    </a:solidFill>
                  </a:tcPr>
                </a:tc>
              </a:tr>
              <a:tr h="597263">
                <a:tc>
                  <a:txBody>
                    <a:bodyPr/>
                    <a:lstStyle/>
                    <a:p>
                      <a:r>
                        <a:rPr lang="de-DE" sz="1800" u="none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HS</a:t>
                      </a:r>
                      <a:endParaRPr lang="de-DE" sz="1800" u="none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 anchorCtr="1">
                    <a:solidFill>
                      <a:srgbClr val="FFFF00">
                        <a:alpha val="60000"/>
                      </a:srgbClr>
                    </a:solidFill>
                  </a:tcPr>
                </a:tc>
              </a:tr>
              <a:tr h="597263">
                <a:tc>
                  <a:txBody>
                    <a:bodyPr/>
                    <a:lstStyle/>
                    <a:p>
                      <a:r>
                        <a:rPr lang="de-DE" sz="1800" u="none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(HS)</a:t>
                      </a:r>
                      <a:endParaRPr lang="de-DE" sz="1800" u="none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 anchorCtr="1">
                    <a:solidFill>
                      <a:srgbClr val="FFFF00">
                        <a:alpha val="6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elle 18"/>
          <p:cNvGraphicFramePr>
            <a:graphicFrameLocks noGrp="1"/>
          </p:cNvGraphicFramePr>
          <p:nvPr/>
        </p:nvGraphicFramePr>
        <p:xfrm>
          <a:off x="1952625" y="1401763"/>
          <a:ext cx="1139952" cy="4234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952"/>
              </a:tblGrid>
              <a:tr h="651256">
                <a:tc>
                  <a:txBody>
                    <a:bodyPr/>
                    <a:lstStyle/>
                    <a:p>
                      <a:r>
                        <a:rPr lang="de-DE" dirty="0" smtClean="0"/>
                        <a:t>Mo</a:t>
                      </a:r>
                      <a:endParaRPr lang="de-DE" dirty="0"/>
                    </a:p>
                  </a:txBody>
                  <a:tcPr anchor="ctr" anchorCtr="1">
                    <a:solidFill>
                      <a:schemeClr val="accent1">
                        <a:alpha val="66000"/>
                      </a:schemeClr>
                    </a:solidFill>
                  </a:tcPr>
                </a:tc>
              </a:tr>
              <a:tr h="597263">
                <a:tc>
                  <a:txBody>
                    <a:bodyPr/>
                    <a:lstStyle/>
                    <a:p>
                      <a:r>
                        <a:rPr lang="de-DE" sz="1800" u="none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Betrieb</a:t>
                      </a:r>
                      <a:endParaRPr lang="de-DE" sz="1800" u="none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97263">
                <a:tc>
                  <a:txBody>
                    <a:bodyPr/>
                    <a:lstStyle/>
                    <a:p>
                      <a:r>
                        <a:rPr lang="de-DE" sz="1800" u="none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Betrieb</a:t>
                      </a:r>
                      <a:endParaRPr lang="de-DE" sz="1800" u="none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97263">
                <a:tc>
                  <a:txBody>
                    <a:bodyPr/>
                    <a:lstStyle/>
                    <a:p>
                      <a:r>
                        <a:rPr lang="de-DE" sz="1800" u="none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Betrieb</a:t>
                      </a:r>
                      <a:endParaRPr lang="de-DE" sz="1800" u="none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97263">
                <a:tc>
                  <a:txBody>
                    <a:bodyPr/>
                    <a:lstStyle/>
                    <a:p>
                      <a:r>
                        <a:rPr lang="de-DE" sz="1800" u="none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Betrieb</a:t>
                      </a:r>
                      <a:endParaRPr lang="de-DE" sz="1800" u="none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97263">
                <a:tc>
                  <a:txBody>
                    <a:bodyPr/>
                    <a:lstStyle/>
                    <a:p>
                      <a:endParaRPr lang="de-DE" sz="1800" u="none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 anchorCtr="1">
                    <a:noFill/>
                  </a:tcPr>
                </a:tc>
              </a:tr>
              <a:tr h="597263">
                <a:tc>
                  <a:txBody>
                    <a:bodyPr/>
                    <a:lstStyle/>
                    <a:p>
                      <a:endParaRPr lang="de-DE" sz="1800" u="none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 anchorCtr="1"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1941513" y="1397000"/>
          <a:ext cx="1139952" cy="4234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952"/>
              </a:tblGrid>
              <a:tr h="651256">
                <a:tc>
                  <a:txBody>
                    <a:bodyPr/>
                    <a:lstStyle/>
                    <a:p>
                      <a:r>
                        <a:rPr lang="de-DE" dirty="0" smtClean="0"/>
                        <a:t>Mo</a:t>
                      </a:r>
                      <a:endParaRPr lang="de-DE" dirty="0"/>
                    </a:p>
                  </a:txBody>
                  <a:tcPr anchor="ctr" anchorCtr="1">
                    <a:solidFill>
                      <a:schemeClr val="accent1">
                        <a:alpha val="66000"/>
                      </a:schemeClr>
                    </a:solidFill>
                  </a:tcPr>
                </a:tc>
              </a:tr>
              <a:tr h="597263">
                <a:tc>
                  <a:txBody>
                    <a:bodyPr/>
                    <a:lstStyle/>
                    <a:p>
                      <a:r>
                        <a:rPr lang="de-DE" sz="1800" u="none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HS</a:t>
                      </a:r>
                      <a:endParaRPr lang="de-DE" sz="1800" u="none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 anchorCtr="1">
                    <a:solidFill>
                      <a:srgbClr val="FFFF00">
                        <a:alpha val="60000"/>
                      </a:srgbClr>
                    </a:solidFill>
                  </a:tcPr>
                </a:tc>
              </a:tr>
              <a:tr h="597263">
                <a:tc>
                  <a:txBody>
                    <a:bodyPr/>
                    <a:lstStyle/>
                    <a:p>
                      <a:r>
                        <a:rPr lang="de-DE" sz="1800" u="none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HS</a:t>
                      </a:r>
                      <a:endParaRPr lang="de-DE" sz="1800" u="none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 anchorCtr="1">
                    <a:solidFill>
                      <a:srgbClr val="FFFF00">
                        <a:alpha val="60000"/>
                      </a:srgbClr>
                    </a:solidFill>
                  </a:tcPr>
                </a:tc>
              </a:tr>
              <a:tr h="597263">
                <a:tc>
                  <a:txBody>
                    <a:bodyPr/>
                    <a:lstStyle/>
                    <a:p>
                      <a:r>
                        <a:rPr lang="de-DE" sz="1800" u="none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HS</a:t>
                      </a:r>
                      <a:endParaRPr lang="de-DE" sz="1800" u="none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 anchorCtr="1">
                    <a:solidFill>
                      <a:srgbClr val="FFFF00">
                        <a:alpha val="60000"/>
                      </a:srgbClr>
                    </a:solidFill>
                  </a:tcPr>
                </a:tc>
              </a:tr>
              <a:tr h="597263">
                <a:tc>
                  <a:txBody>
                    <a:bodyPr/>
                    <a:lstStyle/>
                    <a:p>
                      <a:r>
                        <a:rPr lang="de-DE" sz="1800" u="none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HS</a:t>
                      </a:r>
                      <a:endParaRPr lang="de-DE" sz="1800" u="none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 anchorCtr="1">
                    <a:solidFill>
                      <a:srgbClr val="FFFF00">
                        <a:alpha val="60000"/>
                      </a:srgbClr>
                    </a:solidFill>
                  </a:tcPr>
                </a:tc>
              </a:tr>
              <a:tr h="597263">
                <a:tc>
                  <a:txBody>
                    <a:bodyPr/>
                    <a:lstStyle/>
                    <a:p>
                      <a:r>
                        <a:rPr lang="de-DE" sz="1800" u="none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HS</a:t>
                      </a:r>
                      <a:endParaRPr lang="de-DE" sz="1800" u="none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 anchorCtr="1">
                    <a:solidFill>
                      <a:srgbClr val="FFFF00">
                        <a:alpha val="60000"/>
                      </a:srgbClr>
                    </a:solidFill>
                  </a:tcPr>
                </a:tc>
              </a:tr>
              <a:tr h="597263">
                <a:tc>
                  <a:txBody>
                    <a:bodyPr/>
                    <a:lstStyle/>
                    <a:p>
                      <a:r>
                        <a:rPr lang="de-DE" sz="1800" u="none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(HS)</a:t>
                      </a:r>
                      <a:endParaRPr lang="de-DE" sz="1800" u="none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 anchorCtr="1">
                    <a:solidFill>
                      <a:srgbClr val="FFFF00">
                        <a:alpha val="6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7721" name="Rectangle 18"/>
          <p:cNvSpPr>
            <a:spLocks noChangeArrowheads="1"/>
          </p:cNvSpPr>
          <p:nvPr/>
        </p:nvSpPr>
        <p:spPr bwMode="auto">
          <a:xfrm>
            <a:off x="1671638" y="414338"/>
            <a:ext cx="1071562" cy="2571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>
              <a:spcBef>
                <a:spcPct val="20000"/>
              </a:spcBef>
              <a:buClr>
                <a:schemeClr val="accent1"/>
              </a:buClr>
              <a:buFontTx/>
              <a:buChar char="-"/>
            </a:pPr>
            <a:endParaRPr lang="de-DE">
              <a:latin typeface="Calibri" pitchFamily="34" charset="0"/>
            </a:endParaRPr>
          </a:p>
        </p:txBody>
      </p:sp>
      <p:sp>
        <p:nvSpPr>
          <p:cNvPr id="27722" name="Text Box 28"/>
          <p:cNvSpPr txBox="1">
            <a:spLocks noChangeArrowheads="1"/>
          </p:cNvSpPr>
          <p:nvPr/>
        </p:nvSpPr>
        <p:spPr bwMode="auto">
          <a:xfrm>
            <a:off x="222250" y="790575"/>
            <a:ext cx="88868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60000"/>
              </a:spcBef>
              <a:tabLst>
                <a:tab pos="482600" algn="l"/>
              </a:tabLst>
            </a:pPr>
            <a:r>
              <a:rPr kumimoji="0" lang="de-DE" sz="2400" b="1" u="none">
                <a:latin typeface="Calibri" pitchFamily="34" charset="0"/>
              </a:rPr>
              <a:t>Duale Ausbildung erfolgt an sechs Wochentagen (Semester 1 bis 4).</a:t>
            </a:r>
          </a:p>
        </p:txBody>
      </p:sp>
      <p:sp>
        <p:nvSpPr>
          <p:cNvPr id="27723" name="Line 38"/>
          <p:cNvSpPr>
            <a:spLocks noChangeShapeType="1"/>
          </p:cNvSpPr>
          <p:nvPr/>
        </p:nvSpPr>
        <p:spPr bwMode="auto">
          <a:xfrm>
            <a:off x="3289300" y="1503363"/>
            <a:ext cx="0" cy="4246562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de-DE"/>
          </a:p>
        </p:txBody>
      </p:sp>
      <p:sp>
        <p:nvSpPr>
          <p:cNvPr id="27724" name="Line 39"/>
          <p:cNvSpPr>
            <a:spLocks noChangeShapeType="1"/>
          </p:cNvSpPr>
          <p:nvPr/>
        </p:nvSpPr>
        <p:spPr bwMode="auto">
          <a:xfrm>
            <a:off x="4368800" y="1487488"/>
            <a:ext cx="0" cy="4246562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de-DE"/>
          </a:p>
        </p:txBody>
      </p:sp>
      <p:sp>
        <p:nvSpPr>
          <p:cNvPr id="27725" name="Line 42"/>
          <p:cNvSpPr>
            <a:spLocks noChangeShapeType="1"/>
          </p:cNvSpPr>
          <p:nvPr/>
        </p:nvSpPr>
        <p:spPr bwMode="auto">
          <a:xfrm>
            <a:off x="7607300" y="1589088"/>
            <a:ext cx="0" cy="4246562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de-DE"/>
          </a:p>
        </p:txBody>
      </p:sp>
      <p:graphicFrame>
        <p:nvGraphicFramePr>
          <p:cNvPr id="2" name="Tabelle 1"/>
          <p:cNvGraphicFramePr>
            <a:graphicFrameLocks noGrp="1"/>
          </p:cNvGraphicFramePr>
          <p:nvPr/>
        </p:nvGraphicFramePr>
        <p:xfrm>
          <a:off x="249238" y="1397000"/>
          <a:ext cx="1662082" cy="4234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082"/>
              </a:tblGrid>
              <a:tr h="651256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/>
                        <a:t>Uhrzeit</a:t>
                      </a:r>
                      <a:endParaRPr lang="de-DE" dirty="0"/>
                    </a:p>
                  </a:txBody>
                  <a:tcPr anchor="ctr" anchorCtr="1">
                    <a:solidFill>
                      <a:schemeClr val="accent1">
                        <a:alpha val="66000"/>
                      </a:schemeClr>
                    </a:solidFill>
                  </a:tcPr>
                </a:tc>
              </a:tr>
              <a:tr h="597263">
                <a:tc>
                  <a:txBody>
                    <a:bodyPr/>
                    <a:lstStyle/>
                    <a:p>
                      <a:pPr algn="l"/>
                      <a:r>
                        <a:rPr lang="de-DE" sz="1800" u="none" dirty="0" smtClean="0">
                          <a:latin typeface="Calibri" pitchFamily="34" charset="0"/>
                          <a:cs typeface="Calibri" pitchFamily="34" charset="0"/>
                        </a:rPr>
                        <a:t>08.00 – 10.00</a:t>
                      </a:r>
                      <a:endParaRPr lang="de-DE" dirty="0"/>
                    </a:p>
                  </a:txBody>
                  <a:tcPr anchor="ctr" anchorCtr="1"/>
                </a:tc>
              </a:tr>
              <a:tr h="597263">
                <a:tc>
                  <a:txBody>
                    <a:bodyPr/>
                    <a:lstStyle/>
                    <a:p>
                      <a:pPr algn="l"/>
                      <a:r>
                        <a:rPr lang="de-DE" sz="1800" u="none" dirty="0" smtClean="0">
                          <a:latin typeface="Calibri" pitchFamily="34" charset="0"/>
                          <a:cs typeface="Calibri" pitchFamily="34" charset="0"/>
                        </a:rPr>
                        <a:t>10.00</a:t>
                      </a:r>
                      <a:r>
                        <a:rPr lang="de-DE" sz="1800" u="none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de-DE" sz="1800" u="none" dirty="0" smtClean="0">
                          <a:latin typeface="Calibri" pitchFamily="34" charset="0"/>
                          <a:cs typeface="Calibri" pitchFamily="34" charset="0"/>
                        </a:rPr>
                        <a:t>– 12.00</a:t>
                      </a:r>
                      <a:endParaRPr lang="de-DE" dirty="0"/>
                    </a:p>
                  </a:txBody>
                  <a:tcPr anchor="ctr" anchorCtr="1"/>
                </a:tc>
              </a:tr>
              <a:tr h="5972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u="none" dirty="0" smtClean="0">
                          <a:latin typeface="Calibri" pitchFamily="34" charset="0"/>
                          <a:cs typeface="Calibri" pitchFamily="34" charset="0"/>
                        </a:rPr>
                        <a:t>12.00 – 14.00</a:t>
                      </a:r>
                      <a:endParaRPr lang="de-DE" dirty="0"/>
                    </a:p>
                  </a:txBody>
                  <a:tcPr anchor="ctr" anchorCtr="1"/>
                </a:tc>
              </a:tr>
              <a:tr h="597263">
                <a:tc>
                  <a:txBody>
                    <a:bodyPr/>
                    <a:lstStyle/>
                    <a:p>
                      <a:pPr algn="l"/>
                      <a:r>
                        <a:rPr lang="de-DE" sz="1800" u="none" dirty="0" smtClean="0">
                          <a:latin typeface="Calibri" pitchFamily="34" charset="0"/>
                          <a:cs typeface="Calibri" pitchFamily="34" charset="0"/>
                        </a:rPr>
                        <a:t>14.00 – 16.00</a:t>
                      </a:r>
                      <a:endParaRPr lang="de-DE" dirty="0"/>
                    </a:p>
                  </a:txBody>
                  <a:tcPr anchor="ctr" anchorCtr="1"/>
                </a:tc>
              </a:tr>
              <a:tr h="597263">
                <a:tc>
                  <a:txBody>
                    <a:bodyPr/>
                    <a:lstStyle/>
                    <a:p>
                      <a:pPr algn="l"/>
                      <a:r>
                        <a:rPr lang="de-DE" sz="1800" u="none" dirty="0" smtClean="0">
                          <a:latin typeface="Calibri" pitchFamily="34" charset="0"/>
                          <a:cs typeface="Calibri" pitchFamily="34" charset="0"/>
                        </a:rPr>
                        <a:t>16.00 – 18.00</a:t>
                      </a:r>
                      <a:endParaRPr lang="de-DE" dirty="0"/>
                    </a:p>
                  </a:txBody>
                  <a:tcPr anchor="ctr" anchorCtr="1"/>
                </a:tc>
              </a:tr>
              <a:tr h="597263">
                <a:tc>
                  <a:txBody>
                    <a:bodyPr/>
                    <a:lstStyle/>
                    <a:p>
                      <a:pPr algn="l"/>
                      <a:r>
                        <a:rPr lang="de-DE" sz="1800" u="none" dirty="0" smtClean="0">
                          <a:latin typeface="Calibri" pitchFamily="34" charset="0"/>
                          <a:cs typeface="Calibri" pitchFamily="34" charset="0"/>
                        </a:rPr>
                        <a:t>18.00 – 20.00</a:t>
                      </a:r>
                      <a:endParaRPr lang="de-DE" dirty="0"/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194603" name="Text Box 43"/>
          <p:cNvSpPr txBox="1">
            <a:spLocks noChangeArrowheads="1"/>
          </p:cNvSpPr>
          <p:nvPr/>
        </p:nvSpPr>
        <p:spPr bwMode="auto">
          <a:xfrm>
            <a:off x="2743200" y="5749925"/>
            <a:ext cx="6365875" cy="5842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269875" indent="-269875">
              <a:spcBef>
                <a:spcPct val="50000"/>
              </a:spcBef>
              <a:buClr>
                <a:schemeClr val="accent1"/>
              </a:buClr>
              <a:tabLst>
                <a:tab pos="265113" algn="l"/>
                <a:tab pos="1344613" algn="l"/>
              </a:tabLst>
            </a:pPr>
            <a:r>
              <a:rPr lang="de-DE" sz="1600" u="none">
                <a:latin typeface="Calibri" pitchFamily="34" charset="0"/>
              </a:rPr>
              <a:t>* 	Berufsbildende Schule (insg. ca. 100 Stunden bis Lehrabschluss)</a:t>
            </a:r>
            <a:br>
              <a:rPr lang="de-DE" sz="1600" u="none">
                <a:latin typeface="Calibri" pitchFamily="34" charset="0"/>
              </a:rPr>
            </a:br>
            <a:r>
              <a:rPr lang="de-DE" sz="1600" u="none">
                <a:latin typeface="Calibri" pitchFamily="34" charset="0"/>
              </a:rPr>
              <a:t>z. T. auch Hochschullabore (CAD, Werkstoffkunde, Elektrotechnik)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3117850" y="1397000"/>
          <a:ext cx="1139952" cy="4234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952"/>
              </a:tblGrid>
              <a:tr h="651256">
                <a:tc>
                  <a:txBody>
                    <a:bodyPr/>
                    <a:lstStyle/>
                    <a:p>
                      <a:r>
                        <a:rPr lang="de-DE" dirty="0" smtClean="0"/>
                        <a:t>Di</a:t>
                      </a:r>
                      <a:endParaRPr lang="de-DE" dirty="0"/>
                    </a:p>
                  </a:txBody>
                  <a:tcPr anchor="ctr" anchorCtr="1">
                    <a:solidFill>
                      <a:schemeClr val="accent1">
                        <a:alpha val="66000"/>
                      </a:schemeClr>
                    </a:solidFill>
                  </a:tcPr>
                </a:tc>
              </a:tr>
              <a:tr h="597263">
                <a:tc>
                  <a:txBody>
                    <a:bodyPr/>
                    <a:lstStyle/>
                    <a:p>
                      <a:r>
                        <a:rPr lang="de-DE" sz="1800" u="none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Betrieb</a:t>
                      </a:r>
                      <a:endParaRPr lang="de-DE" sz="1800" u="none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97263">
                <a:tc>
                  <a:txBody>
                    <a:bodyPr/>
                    <a:lstStyle/>
                    <a:p>
                      <a:r>
                        <a:rPr lang="de-DE" sz="1800" u="none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Betrieb</a:t>
                      </a:r>
                      <a:endParaRPr lang="de-DE" sz="1800" u="none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97263">
                <a:tc>
                  <a:txBody>
                    <a:bodyPr/>
                    <a:lstStyle/>
                    <a:p>
                      <a:r>
                        <a:rPr lang="de-DE" sz="1800" u="none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Betrieb</a:t>
                      </a:r>
                      <a:endParaRPr lang="de-DE" sz="1800" u="none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97263">
                <a:tc>
                  <a:txBody>
                    <a:bodyPr/>
                    <a:lstStyle/>
                    <a:p>
                      <a:r>
                        <a:rPr lang="de-DE" sz="1800" u="none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Betrieb</a:t>
                      </a:r>
                      <a:endParaRPr lang="de-DE" sz="1800" u="none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97263">
                <a:tc>
                  <a:txBody>
                    <a:bodyPr/>
                    <a:lstStyle/>
                    <a:p>
                      <a:endParaRPr lang="de-DE" sz="1800" u="none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 anchorCtr="1">
                    <a:noFill/>
                  </a:tcPr>
                </a:tc>
              </a:tr>
              <a:tr h="597263">
                <a:tc>
                  <a:txBody>
                    <a:bodyPr/>
                    <a:lstStyle/>
                    <a:p>
                      <a:endParaRPr lang="de-DE" sz="1800" u="none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 anchorCtr="1"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4281488" y="1401763"/>
          <a:ext cx="1139952" cy="4234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952"/>
              </a:tblGrid>
              <a:tr h="651256">
                <a:tc>
                  <a:txBody>
                    <a:bodyPr/>
                    <a:lstStyle/>
                    <a:p>
                      <a:r>
                        <a:rPr lang="de-DE" dirty="0" smtClean="0"/>
                        <a:t>Mi</a:t>
                      </a:r>
                      <a:endParaRPr lang="de-DE" dirty="0"/>
                    </a:p>
                  </a:txBody>
                  <a:tcPr anchor="ctr" anchorCtr="1">
                    <a:solidFill>
                      <a:schemeClr val="accent1">
                        <a:alpha val="66000"/>
                      </a:schemeClr>
                    </a:solidFill>
                  </a:tcPr>
                </a:tc>
              </a:tr>
              <a:tr h="597263">
                <a:tc>
                  <a:txBody>
                    <a:bodyPr/>
                    <a:lstStyle/>
                    <a:p>
                      <a:r>
                        <a:rPr lang="de-DE" sz="1800" u="none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Betrieb</a:t>
                      </a:r>
                      <a:endParaRPr lang="de-DE" sz="1800" u="none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97263">
                <a:tc>
                  <a:txBody>
                    <a:bodyPr/>
                    <a:lstStyle/>
                    <a:p>
                      <a:r>
                        <a:rPr lang="de-DE" sz="1800" u="none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Betrieb</a:t>
                      </a:r>
                      <a:endParaRPr lang="de-DE" sz="1800" u="none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97263">
                <a:tc>
                  <a:txBody>
                    <a:bodyPr/>
                    <a:lstStyle/>
                    <a:p>
                      <a:r>
                        <a:rPr lang="de-DE" sz="1800" u="none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Betrieb</a:t>
                      </a:r>
                      <a:endParaRPr lang="de-DE" sz="1800" u="none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97263">
                <a:tc>
                  <a:txBody>
                    <a:bodyPr/>
                    <a:lstStyle/>
                    <a:p>
                      <a:r>
                        <a:rPr lang="de-DE" sz="1800" u="none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Betrieb</a:t>
                      </a:r>
                      <a:endParaRPr lang="de-DE" sz="1800" u="none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97263">
                <a:tc>
                  <a:txBody>
                    <a:bodyPr/>
                    <a:lstStyle/>
                    <a:p>
                      <a:endParaRPr lang="de-DE" sz="1800" u="none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 anchorCtr="1">
                    <a:noFill/>
                  </a:tcPr>
                </a:tc>
              </a:tr>
              <a:tr h="597263">
                <a:tc>
                  <a:txBody>
                    <a:bodyPr/>
                    <a:lstStyle/>
                    <a:p>
                      <a:endParaRPr lang="de-DE" sz="1800" u="none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 anchorCtr="1"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6632575" y="1392238"/>
          <a:ext cx="1139952" cy="4234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952"/>
              </a:tblGrid>
              <a:tr h="651256">
                <a:tc>
                  <a:txBody>
                    <a:bodyPr/>
                    <a:lstStyle/>
                    <a:p>
                      <a:r>
                        <a:rPr lang="de-DE" dirty="0" smtClean="0"/>
                        <a:t>Fr</a:t>
                      </a:r>
                      <a:endParaRPr lang="de-DE" dirty="0"/>
                    </a:p>
                  </a:txBody>
                  <a:tcPr anchor="ctr" anchorCtr="1">
                    <a:solidFill>
                      <a:schemeClr val="accent1">
                        <a:alpha val="66000"/>
                      </a:schemeClr>
                    </a:solidFill>
                  </a:tcPr>
                </a:tc>
              </a:tr>
              <a:tr h="5972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u="none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HS</a:t>
                      </a:r>
                      <a:endParaRPr lang="de-DE" sz="1800" u="none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 anchorCtr="1">
                    <a:solidFill>
                      <a:srgbClr val="FFFF00">
                        <a:alpha val="60000"/>
                      </a:srgbClr>
                    </a:solidFill>
                  </a:tcPr>
                </a:tc>
              </a:tr>
              <a:tr h="5972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u="none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HS</a:t>
                      </a:r>
                      <a:endParaRPr lang="de-DE" sz="1800" u="none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 anchorCtr="1">
                    <a:solidFill>
                      <a:srgbClr val="FFFF00">
                        <a:alpha val="60000"/>
                      </a:srgbClr>
                    </a:solidFill>
                  </a:tcPr>
                </a:tc>
              </a:tr>
              <a:tr h="597263">
                <a:tc>
                  <a:txBody>
                    <a:bodyPr/>
                    <a:lstStyle/>
                    <a:p>
                      <a:r>
                        <a:rPr lang="de-DE" sz="1800" u="none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BBS*</a:t>
                      </a:r>
                      <a:endParaRPr lang="de-DE" sz="1800" u="none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 anchorCtr="1">
                    <a:solidFill>
                      <a:srgbClr val="92D050">
                        <a:alpha val="28000"/>
                      </a:srgbClr>
                    </a:solidFill>
                  </a:tcPr>
                </a:tc>
              </a:tr>
              <a:tr h="597263">
                <a:tc>
                  <a:txBody>
                    <a:bodyPr/>
                    <a:lstStyle/>
                    <a:p>
                      <a:r>
                        <a:rPr lang="de-DE" sz="1800" u="none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BBS*</a:t>
                      </a:r>
                      <a:endParaRPr lang="de-DE" sz="1800" u="none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 anchorCtr="1">
                    <a:solidFill>
                      <a:srgbClr val="92D050">
                        <a:alpha val="28000"/>
                      </a:srgbClr>
                    </a:solidFill>
                  </a:tcPr>
                </a:tc>
              </a:tr>
              <a:tr h="597263">
                <a:tc>
                  <a:txBody>
                    <a:bodyPr/>
                    <a:lstStyle/>
                    <a:p>
                      <a:endParaRPr lang="de-DE" sz="1800" u="none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 anchorCtr="1">
                    <a:noFill/>
                  </a:tcPr>
                </a:tc>
              </a:tr>
              <a:tr h="597263">
                <a:tc>
                  <a:txBody>
                    <a:bodyPr/>
                    <a:lstStyle/>
                    <a:p>
                      <a:endParaRPr lang="de-DE" sz="1800" u="none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 anchorCtr="1"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7783513" y="1389063"/>
          <a:ext cx="1139952" cy="4234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952"/>
              </a:tblGrid>
              <a:tr h="651256">
                <a:tc>
                  <a:txBody>
                    <a:bodyPr/>
                    <a:lstStyle/>
                    <a:p>
                      <a:r>
                        <a:rPr lang="de-DE" dirty="0" smtClean="0"/>
                        <a:t>Sa</a:t>
                      </a:r>
                      <a:endParaRPr lang="de-DE" dirty="0"/>
                    </a:p>
                  </a:txBody>
                  <a:tcPr anchor="ctr" anchorCtr="1">
                    <a:solidFill>
                      <a:schemeClr val="accent1">
                        <a:alpha val="66000"/>
                      </a:schemeClr>
                    </a:solidFill>
                  </a:tcPr>
                </a:tc>
              </a:tr>
              <a:tr h="5972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u="none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HS</a:t>
                      </a:r>
                    </a:p>
                  </a:txBody>
                  <a:tcPr anchor="ctr" anchorCtr="1">
                    <a:solidFill>
                      <a:srgbClr val="FFFF00">
                        <a:alpha val="60000"/>
                      </a:srgbClr>
                    </a:solidFill>
                  </a:tcPr>
                </a:tc>
              </a:tr>
              <a:tr h="5972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u="none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HS</a:t>
                      </a:r>
                      <a:endParaRPr lang="de-DE" sz="1800" u="none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 anchorCtr="1">
                    <a:solidFill>
                      <a:srgbClr val="FFFF00">
                        <a:alpha val="60000"/>
                      </a:srgbClr>
                    </a:solidFill>
                  </a:tcPr>
                </a:tc>
              </a:tr>
              <a:tr h="5972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u="none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HS</a:t>
                      </a:r>
                      <a:endParaRPr lang="de-DE" sz="1800" u="none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 anchorCtr="1">
                    <a:solidFill>
                      <a:srgbClr val="FFFF00">
                        <a:alpha val="60000"/>
                      </a:srgbClr>
                    </a:solidFill>
                  </a:tcPr>
                </a:tc>
              </a:tr>
              <a:tr h="597263">
                <a:tc>
                  <a:txBody>
                    <a:bodyPr/>
                    <a:lstStyle/>
                    <a:p>
                      <a:endParaRPr lang="de-DE" sz="1800" u="none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 anchorCtr="1">
                    <a:noFill/>
                  </a:tcPr>
                </a:tc>
              </a:tr>
              <a:tr h="597263">
                <a:tc>
                  <a:txBody>
                    <a:bodyPr/>
                    <a:lstStyle/>
                    <a:p>
                      <a:endParaRPr lang="de-DE" sz="1800" u="none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 anchorCtr="1">
                    <a:noFill/>
                  </a:tcPr>
                </a:tc>
              </a:tr>
              <a:tr h="597263">
                <a:tc>
                  <a:txBody>
                    <a:bodyPr/>
                    <a:lstStyle/>
                    <a:p>
                      <a:endParaRPr lang="de-DE" sz="1800" u="none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 anchorCtr="1">
                    <a:noFill/>
                  </a:tcPr>
                </a:tc>
              </a:tr>
            </a:tbl>
          </a:graphicData>
        </a:graphic>
      </p:graphicFrame>
      <p:sp>
        <p:nvSpPr>
          <p:cNvPr id="32" name="Textfeld 31"/>
          <p:cNvSpPr txBox="1">
            <a:spLocks noChangeArrowheads="1"/>
          </p:cNvSpPr>
          <p:nvPr/>
        </p:nvSpPr>
        <p:spPr bwMode="auto">
          <a:xfrm>
            <a:off x="936625" y="2422525"/>
            <a:ext cx="72104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lang="de-DE" sz="6000" b="1" u="none">
                <a:solidFill>
                  <a:schemeClr val="accent2"/>
                </a:solidFill>
                <a:latin typeface="Calibri" pitchFamily="34" charset="0"/>
              </a:rPr>
              <a:t>Die Semesterwoche bei VT, KT und MT</a:t>
            </a:r>
          </a:p>
        </p:txBody>
      </p:sp>
      <p:sp>
        <p:nvSpPr>
          <p:cNvPr id="20" name="Textfeld 19"/>
          <p:cNvSpPr txBox="1">
            <a:spLocks noChangeArrowheads="1"/>
          </p:cNvSpPr>
          <p:nvPr/>
        </p:nvSpPr>
        <p:spPr bwMode="auto">
          <a:xfrm>
            <a:off x="936625" y="2439988"/>
            <a:ext cx="72104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lang="de-DE" sz="6000" b="1" u="none">
                <a:solidFill>
                  <a:schemeClr val="accent2"/>
                </a:solidFill>
                <a:latin typeface="Calibri" pitchFamily="34" charset="0"/>
              </a:rPr>
              <a:t>Die Semesterwoche bei PT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94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20" grpId="0"/>
      <p:bldP spid="2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82588" y="2092325"/>
            <a:ext cx="8528050" cy="26146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538163" indent="-538163">
              <a:lnSpc>
                <a:spcPct val="150000"/>
              </a:lnSpc>
              <a:spcBef>
                <a:spcPct val="40000"/>
              </a:spcBef>
              <a:buFont typeface="NDSFrutiger 45 Light"/>
              <a:buAutoNum type="arabicParenBoth"/>
              <a:tabLst>
                <a:tab pos="538163" algn="l"/>
                <a:tab pos="5334000" algn="l"/>
              </a:tabLst>
            </a:pPr>
            <a:r>
              <a:rPr kumimoji="0" lang="de-DE" sz="1800" u="none">
                <a:latin typeface="Calibri" pitchFamily="34" charset="0"/>
              </a:rPr>
              <a:t>Die Hochschule Hannover und ihre dualen Studiengänge</a:t>
            </a:r>
          </a:p>
          <a:p>
            <a:pPr marL="538163" indent="-538163">
              <a:lnSpc>
                <a:spcPct val="150000"/>
              </a:lnSpc>
              <a:spcBef>
                <a:spcPct val="40000"/>
              </a:spcBef>
              <a:buFont typeface="NDSFrutiger 45 Light"/>
              <a:buAutoNum type="arabicParenBoth"/>
              <a:tabLst>
                <a:tab pos="538163" algn="l"/>
                <a:tab pos="5334000" algn="l"/>
              </a:tabLst>
            </a:pPr>
            <a:r>
              <a:rPr kumimoji="0" lang="de-DE" sz="1800" u="none">
                <a:latin typeface="Calibri" pitchFamily="34" charset="0"/>
              </a:rPr>
              <a:t>Die dualen Studiengänge der Fakultät II „Maschinenbau und Bioverfahrenstechnik“</a:t>
            </a:r>
          </a:p>
          <a:p>
            <a:pPr marL="538163" indent="-538163">
              <a:lnSpc>
                <a:spcPct val="150000"/>
              </a:lnSpc>
              <a:spcBef>
                <a:spcPct val="40000"/>
              </a:spcBef>
              <a:buFont typeface="NDSFrutiger 45 Light"/>
              <a:buAutoNum type="arabicParenBoth"/>
              <a:tabLst>
                <a:tab pos="538163" algn="l"/>
                <a:tab pos="5334000" algn="l"/>
              </a:tabLst>
            </a:pPr>
            <a:r>
              <a:rPr kumimoji="0" lang="de-DE" sz="1800" u="none">
                <a:latin typeface="Calibri" pitchFamily="34" charset="0"/>
              </a:rPr>
              <a:t>Das duale Ausbildungskonzept</a:t>
            </a:r>
          </a:p>
          <a:p>
            <a:pPr marL="538163" indent="-538163">
              <a:lnSpc>
                <a:spcPct val="150000"/>
              </a:lnSpc>
              <a:spcBef>
                <a:spcPct val="40000"/>
              </a:spcBef>
              <a:buFont typeface="NDSFrutiger 45 Light"/>
              <a:buAutoNum type="arabicParenBoth"/>
              <a:tabLst>
                <a:tab pos="538163" algn="l"/>
                <a:tab pos="5334000" algn="l"/>
              </a:tabLst>
            </a:pPr>
            <a:r>
              <a:rPr kumimoji="0" lang="de-DE" sz="1800" u="none">
                <a:latin typeface="Calibri" pitchFamily="34" charset="0"/>
              </a:rPr>
              <a:t>Die Erfolgsfaktoren dieses dualen Konzepts</a:t>
            </a:r>
          </a:p>
          <a:p>
            <a:pPr marL="538163" indent="-538163">
              <a:lnSpc>
                <a:spcPct val="150000"/>
              </a:lnSpc>
              <a:spcBef>
                <a:spcPct val="40000"/>
              </a:spcBef>
              <a:buFont typeface="NDSFrutiger 45 Light"/>
              <a:buAutoNum type="arabicParenBoth"/>
              <a:tabLst>
                <a:tab pos="538163" algn="l"/>
                <a:tab pos="5334000" algn="l"/>
              </a:tabLst>
            </a:pPr>
            <a:r>
              <a:rPr kumimoji="0" lang="de-DE" sz="1800" u="none">
                <a:latin typeface="Calibri" pitchFamily="34" charset="0"/>
              </a:rPr>
              <a:t>Ein Fazit und ein Ausblick</a:t>
            </a:r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254000" y="908050"/>
            <a:ext cx="8656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de-DE" sz="2400" b="1" u="none">
                <a:latin typeface="Calibri" pitchFamily="34" charset="0"/>
              </a:rPr>
              <a:t>Inhalt</a:t>
            </a:r>
            <a:endParaRPr kumimoji="0" lang="de-DE" sz="2200" b="1" u="none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4"/>
          <p:cNvSpPr txBox="1">
            <a:spLocks noChangeArrowheads="1"/>
          </p:cNvSpPr>
          <p:nvPr/>
        </p:nvSpPr>
        <p:spPr bwMode="auto">
          <a:xfrm>
            <a:off x="153988" y="798513"/>
            <a:ext cx="88868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60000"/>
              </a:spcBef>
              <a:buClr>
                <a:schemeClr val="accent1"/>
              </a:buClr>
              <a:tabLst>
                <a:tab pos="482600" algn="l"/>
              </a:tabLst>
            </a:pPr>
            <a:r>
              <a:rPr kumimoji="0" lang="de-DE" sz="2400" b="1" u="none">
                <a:latin typeface="Calibri" pitchFamily="34" charset="0"/>
              </a:rPr>
              <a:t>Die Arbeitsbelastung ist im 1. Studienabschnitt hoch, aber machbar.</a:t>
            </a:r>
          </a:p>
        </p:txBody>
      </p:sp>
      <p:sp>
        <p:nvSpPr>
          <p:cNvPr id="28674" name="Line 6"/>
          <p:cNvSpPr>
            <a:spLocks noChangeShapeType="1"/>
          </p:cNvSpPr>
          <p:nvPr/>
        </p:nvSpPr>
        <p:spPr bwMode="auto">
          <a:xfrm>
            <a:off x="1320800" y="2284413"/>
            <a:ext cx="75612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8675" name="Line 7"/>
          <p:cNvSpPr>
            <a:spLocks noChangeShapeType="1"/>
          </p:cNvSpPr>
          <p:nvPr/>
        </p:nvSpPr>
        <p:spPr bwMode="auto">
          <a:xfrm>
            <a:off x="1320800" y="5164138"/>
            <a:ext cx="75612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8676" name="Line 8"/>
          <p:cNvSpPr>
            <a:spLocks noChangeShapeType="1"/>
          </p:cNvSpPr>
          <p:nvPr/>
        </p:nvSpPr>
        <p:spPr bwMode="auto">
          <a:xfrm>
            <a:off x="1320800" y="4445000"/>
            <a:ext cx="75612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8677" name="Line 9"/>
          <p:cNvSpPr>
            <a:spLocks noChangeShapeType="1"/>
          </p:cNvSpPr>
          <p:nvPr/>
        </p:nvSpPr>
        <p:spPr bwMode="auto">
          <a:xfrm>
            <a:off x="1320800" y="3724275"/>
            <a:ext cx="75612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8678" name="Line 10"/>
          <p:cNvSpPr>
            <a:spLocks noChangeShapeType="1"/>
          </p:cNvSpPr>
          <p:nvPr/>
        </p:nvSpPr>
        <p:spPr bwMode="auto">
          <a:xfrm>
            <a:off x="1320800" y="3003550"/>
            <a:ext cx="75612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8679" name="Line 11"/>
          <p:cNvSpPr>
            <a:spLocks noChangeShapeType="1"/>
          </p:cNvSpPr>
          <p:nvPr/>
        </p:nvSpPr>
        <p:spPr bwMode="auto">
          <a:xfrm>
            <a:off x="1320800" y="5884863"/>
            <a:ext cx="7561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8680" name="Line 12"/>
          <p:cNvSpPr>
            <a:spLocks noChangeShapeType="1"/>
          </p:cNvSpPr>
          <p:nvPr/>
        </p:nvSpPr>
        <p:spPr bwMode="auto">
          <a:xfrm flipV="1">
            <a:off x="1320800" y="1563688"/>
            <a:ext cx="0" cy="4392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8681" name="Line 13"/>
          <p:cNvSpPr>
            <a:spLocks noChangeShapeType="1"/>
          </p:cNvSpPr>
          <p:nvPr/>
        </p:nvSpPr>
        <p:spPr bwMode="auto">
          <a:xfrm flipV="1">
            <a:off x="2760663" y="1563688"/>
            <a:ext cx="0" cy="43926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8682" name="Line 14"/>
          <p:cNvSpPr>
            <a:spLocks noChangeShapeType="1"/>
          </p:cNvSpPr>
          <p:nvPr/>
        </p:nvSpPr>
        <p:spPr bwMode="auto">
          <a:xfrm flipV="1">
            <a:off x="4200525" y="1563688"/>
            <a:ext cx="0" cy="43926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8683" name="Line 15"/>
          <p:cNvSpPr>
            <a:spLocks noChangeShapeType="1"/>
          </p:cNvSpPr>
          <p:nvPr/>
        </p:nvSpPr>
        <p:spPr bwMode="auto">
          <a:xfrm flipV="1">
            <a:off x="5641975" y="1563688"/>
            <a:ext cx="0" cy="43926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8684" name="Line 16"/>
          <p:cNvSpPr>
            <a:spLocks noChangeShapeType="1"/>
          </p:cNvSpPr>
          <p:nvPr/>
        </p:nvSpPr>
        <p:spPr bwMode="auto">
          <a:xfrm flipV="1">
            <a:off x="7081838" y="1563688"/>
            <a:ext cx="0" cy="43926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8685" name="Line 17"/>
          <p:cNvSpPr>
            <a:spLocks noChangeShapeType="1"/>
          </p:cNvSpPr>
          <p:nvPr/>
        </p:nvSpPr>
        <p:spPr bwMode="auto">
          <a:xfrm flipV="1">
            <a:off x="8521700" y="1563688"/>
            <a:ext cx="0" cy="43926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8686" name="Text Box 18"/>
          <p:cNvSpPr txBox="1">
            <a:spLocks noChangeArrowheads="1"/>
          </p:cNvSpPr>
          <p:nvPr/>
        </p:nvSpPr>
        <p:spPr bwMode="auto">
          <a:xfrm>
            <a:off x="2257425" y="5949950"/>
            <a:ext cx="100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accent1"/>
              </a:buClr>
            </a:pPr>
            <a:r>
              <a:rPr kumimoji="0" lang="en-GB" sz="1600" b="1" u="none">
                <a:latin typeface="Calibri" pitchFamily="34" charset="0"/>
              </a:rPr>
              <a:t>KW 10</a:t>
            </a:r>
          </a:p>
        </p:txBody>
      </p:sp>
      <p:sp>
        <p:nvSpPr>
          <p:cNvPr id="28687" name="Text Box 19"/>
          <p:cNvSpPr txBox="1">
            <a:spLocks noChangeArrowheads="1"/>
          </p:cNvSpPr>
          <p:nvPr/>
        </p:nvSpPr>
        <p:spPr bwMode="auto">
          <a:xfrm>
            <a:off x="3697288" y="5949950"/>
            <a:ext cx="100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accent1"/>
              </a:buClr>
            </a:pPr>
            <a:r>
              <a:rPr kumimoji="0" lang="en-GB" sz="1600" b="1" u="none">
                <a:latin typeface="Calibri" pitchFamily="34" charset="0"/>
              </a:rPr>
              <a:t>KW 20</a:t>
            </a:r>
          </a:p>
        </p:txBody>
      </p:sp>
      <p:sp>
        <p:nvSpPr>
          <p:cNvPr id="28688" name="Text Box 20"/>
          <p:cNvSpPr txBox="1">
            <a:spLocks noChangeArrowheads="1"/>
          </p:cNvSpPr>
          <p:nvPr/>
        </p:nvSpPr>
        <p:spPr bwMode="auto">
          <a:xfrm>
            <a:off x="5137150" y="5949950"/>
            <a:ext cx="100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accent1"/>
              </a:buClr>
            </a:pPr>
            <a:r>
              <a:rPr kumimoji="0" lang="en-GB" sz="1600" b="1" u="none">
                <a:latin typeface="Calibri" pitchFamily="34" charset="0"/>
              </a:rPr>
              <a:t>KW 30</a:t>
            </a:r>
          </a:p>
        </p:txBody>
      </p:sp>
      <p:sp>
        <p:nvSpPr>
          <p:cNvPr id="28689" name="Text Box 21"/>
          <p:cNvSpPr txBox="1">
            <a:spLocks noChangeArrowheads="1"/>
          </p:cNvSpPr>
          <p:nvPr/>
        </p:nvSpPr>
        <p:spPr bwMode="auto">
          <a:xfrm>
            <a:off x="6577013" y="5949950"/>
            <a:ext cx="100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accent1"/>
              </a:buClr>
            </a:pPr>
            <a:r>
              <a:rPr kumimoji="0" lang="en-GB" sz="1600" b="1" u="none">
                <a:latin typeface="Calibri" pitchFamily="34" charset="0"/>
              </a:rPr>
              <a:t>KW 40</a:t>
            </a:r>
          </a:p>
        </p:txBody>
      </p:sp>
      <p:sp>
        <p:nvSpPr>
          <p:cNvPr id="28690" name="Text Box 22"/>
          <p:cNvSpPr txBox="1">
            <a:spLocks noChangeArrowheads="1"/>
          </p:cNvSpPr>
          <p:nvPr/>
        </p:nvSpPr>
        <p:spPr bwMode="auto">
          <a:xfrm>
            <a:off x="8016875" y="5949950"/>
            <a:ext cx="100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accent1"/>
              </a:buClr>
            </a:pPr>
            <a:r>
              <a:rPr kumimoji="0" lang="en-GB" sz="1600" b="1" u="none">
                <a:latin typeface="Calibri" pitchFamily="34" charset="0"/>
              </a:rPr>
              <a:t>KW 50</a:t>
            </a:r>
          </a:p>
        </p:txBody>
      </p:sp>
      <p:sp>
        <p:nvSpPr>
          <p:cNvPr id="28691" name="Text Box 23"/>
          <p:cNvSpPr txBox="1">
            <a:spLocks noChangeArrowheads="1"/>
          </p:cNvSpPr>
          <p:nvPr/>
        </p:nvSpPr>
        <p:spPr bwMode="auto">
          <a:xfrm>
            <a:off x="528638" y="5013325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Clr>
                <a:schemeClr val="accent1"/>
              </a:buClr>
            </a:pPr>
            <a:r>
              <a:rPr kumimoji="0" lang="en-GB" sz="1800" u="none">
                <a:latin typeface="Calibri" pitchFamily="34" charset="0"/>
              </a:rPr>
              <a:t>10</a:t>
            </a:r>
          </a:p>
        </p:txBody>
      </p:sp>
      <p:sp>
        <p:nvSpPr>
          <p:cNvPr id="28692" name="Text Box 24"/>
          <p:cNvSpPr txBox="1">
            <a:spLocks noChangeArrowheads="1"/>
          </p:cNvSpPr>
          <p:nvPr/>
        </p:nvSpPr>
        <p:spPr bwMode="auto">
          <a:xfrm>
            <a:off x="528638" y="5734050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Clr>
                <a:schemeClr val="accent1"/>
              </a:buClr>
            </a:pPr>
            <a:r>
              <a:rPr kumimoji="0" lang="en-GB" sz="1800" u="none">
                <a:latin typeface="Calibri" pitchFamily="34" charset="0"/>
              </a:rPr>
              <a:t>0</a:t>
            </a:r>
          </a:p>
        </p:txBody>
      </p:sp>
      <p:sp>
        <p:nvSpPr>
          <p:cNvPr id="28693" name="Text Box 25"/>
          <p:cNvSpPr txBox="1">
            <a:spLocks noChangeArrowheads="1"/>
          </p:cNvSpPr>
          <p:nvPr/>
        </p:nvSpPr>
        <p:spPr bwMode="auto">
          <a:xfrm>
            <a:off x="528638" y="4300538"/>
            <a:ext cx="792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Clr>
                <a:schemeClr val="accent1"/>
              </a:buClr>
            </a:pPr>
            <a:r>
              <a:rPr kumimoji="0" lang="en-GB" sz="1800" u="none">
                <a:latin typeface="Calibri" pitchFamily="34" charset="0"/>
              </a:rPr>
              <a:t>20</a:t>
            </a:r>
          </a:p>
        </p:txBody>
      </p:sp>
      <p:sp>
        <p:nvSpPr>
          <p:cNvPr id="28694" name="Text Box 26"/>
          <p:cNvSpPr txBox="1">
            <a:spLocks noChangeArrowheads="1"/>
          </p:cNvSpPr>
          <p:nvPr/>
        </p:nvSpPr>
        <p:spPr bwMode="auto">
          <a:xfrm>
            <a:off x="528638" y="3579813"/>
            <a:ext cx="792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Clr>
                <a:schemeClr val="accent1"/>
              </a:buClr>
            </a:pPr>
            <a:r>
              <a:rPr kumimoji="0" lang="en-GB" sz="1800" u="none">
                <a:latin typeface="Calibri" pitchFamily="34" charset="0"/>
              </a:rPr>
              <a:t>30</a:t>
            </a:r>
          </a:p>
        </p:txBody>
      </p:sp>
      <p:sp>
        <p:nvSpPr>
          <p:cNvPr id="28695" name="Text Box 27"/>
          <p:cNvSpPr txBox="1">
            <a:spLocks noChangeArrowheads="1"/>
          </p:cNvSpPr>
          <p:nvPr/>
        </p:nvSpPr>
        <p:spPr bwMode="auto">
          <a:xfrm>
            <a:off x="528638" y="2860675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Clr>
                <a:schemeClr val="accent1"/>
              </a:buClr>
            </a:pPr>
            <a:r>
              <a:rPr kumimoji="0" lang="en-GB" sz="1800" u="none">
                <a:latin typeface="Calibri" pitchFamily="34" charset="0"/>
              </a:rPr>
              <a:t>40</a:t>
            </a:r>
          </a:p>
        </p:txBody>
      </p:sp>
      <p:sp>
        <p:nvSpPr>
          <p:cNvPr id="28696" name="Text Box 28"/>
          <p:cNvSpPr txBox="1">
            <a:spLocks noChangeArrowheads="1"/>
          </p:cNvSpPr>
          <p:nvPr/>
        </p:nvSpPr>
        <p:spPr bwMode="auto">
          <a:xfrm>
            <a:off x="528638" y="2139950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Clr>
                <a:schemeClr val="accent1"/>
              </a:buClr>
            </a:pPr>
            <a:r>
              <a:rPr kumimoji="0" lang="en-GB" sz="1800" u="none">
                <a:latin typeface="Calibri" pitchFamily="34" charset="0"/>
              </a:rPr>
              <a:t>50</a:t>
            </a:r>
          </a:p>
        </p:txBody>
      </p:sp>
      <p:sp>
        <p:nvSpPr>
          <p:cNvPr id="209949" name="Rectangle 29"/>
          <p:cNvSpPr>
            <a:spLocks noChangeArrowheads="1"/>
          </p:cNvSpPr>
          <p:nvPr/>
        </p:nvSpPr>
        <p:spPr bwMode="auto">
          <a:xfrm>
            <a:off x="6865938" y="4660900"/>
            <a:ext cx="2016125" cy="1223963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kumimoji="0" lang="en-GB" sz="1600" u="none">
                <a:latin typeface="Calibri" pitchFamily="34" charset="0"/>
              </a:rPr>
              <a:t>HS</a:t>
            </a:r>
          </a:p>
        </p:txBody>
      </p:sp>
      <p:sp>
        <p:nvSpPr>
          <p:cNvPr id="209950" name="Rectangle 30"/>
          <p:cNvSpPr>
            <a:spLocks noChangeArrowheads="1"/>
          </p:cNvSpPr>
          <p:nvPr/>
        </p:nvSpPr>
        <p:spPr bwMode="auto">
          <a:xfrm>
            <a:off x="2760663" y="4660900"/>
            <a:ext cx="2160587" cy="1223963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kumimoji="0" lang="en-GB" sz="1800" u="none">
                <a:latin typeface="Calibri" pitchFamily="34" charset="0"/>
              </a:rPr>
              <a:t>HS</a:t>
            </a:r>
          </a:p>
        </p:txBody>
      </p:sp>
      <p:sp>
        <p:nvSpPr>
          <p:cNvPr id="209951" name="Rectangle 31"/>
          <p:cNvSpPr>
            <a:spLocks noChangeArrowheads="1"/>
          </p:cNvSpPr>
          <p:nvPr/>
        </p:nvSpPr>
        <p:spPr bwMode="auto">
          <a:xfrm>
            <a:off x="1320800" y="4660900"/>
            <a:ext cx="144463" cy="1223963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endParaRPr lang="de-DE">
              <a:latin typeface="Calibri" pitchFamily="34" charset="0"/>
            </a:endParaRPr>
          </a:p>
        </p:txBody>
      </p:sp>
      <p:sp>
        <p:nvSpPr>
          <p:cNvPr id="209952" name="Rectangle 32"/>
          <p:cNvSpPr>
            <a:spLocks noChangeArrowheads="1"/>
          </p:cNvSpPr>
          <p:nvPr/>
        </p:nvSpPr>
        <p:spPr bwMode="auto">
          <a:xfrm>
            <a:off x="2760663" y="4446588"/>
            <a:ext cx="2160587" cy="215900"/>
          </a:xfrm>
          <a:prstGeom prst="rect">
            <a:avLst/>
          </a:prstGeom>
          <a:solidFill>
            <a:srgbClr val="FF99CC">
              <a:alpha val="5294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kumimoji="0" lang="en-GB" sz="1600" u="none">
                <a:latin typeface="Calibri" pitchFamily="34" charset="0"/>
              </a:rPr>
              <a:t>BBS</a:t>
            </a:r>
            <a:endParaRPr kumimoji="0" lang="de-DE" sz="1600" u="none">
              <a:latin typeface="Calibri" pitchFamily="34" charset="0"/>
            </a:endParaRPr>
          </a:p>
        </p:txBody>
      </p:sp>
      <p:sp>
        <p:nvSpPr>
          <p:cNvPr id="209953" name="Rectangle 33"/>
          <p:cNvSpPr>
            <a:spLocks noChangeArrowheads="1"/>
          </p:cNvSpPr>
          <p:nvPr/>
        </p:nvSpPr>
        <p:spPr bwMode="auto">
          <a:xfrm>
            <a:off x="6865938" y="4445000"/>
            <a:ext cx="2016125" cy="215900"/>
          </a:xfrm>
          <a:prstGeom prst="rect">
            <a:avLst/>
          </a:prstGeom>
          <a:solidFill>
            <a:srgbClr val="FF99CC">
              <a:alpha val="5294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kumimoji="0" lang="en-GB" sz="1600" u="none">
                <a:latin typeface="Calibri" pitchFamily="34" charset="0"/>
              </a:rPr>
              <a:t>BBS</a:t>
            </a:r>
          </a:p>
        </p:txBody>
      </p:sp>
      <p:sp>
        <p:nvSpPr>
          <p:cNvPr id="209954" name="Rectangle 34"/>
          <p:cNvSpPr>
            <a:spLocks noChangeArrowheads="1"/>
          </p:cNvSpPr>
          <p:nvPr/>
        </p:nvSpPr>
        <p:spPr bwMode="auto">
          <a:xfrm>
            <a:off x="1320800" y="4445000"/>
            <a:ext cx="144463" cy="215900"/>
          </a:xfrm>
          <a:prstGeom prst="rect">
            <a:avLst/>
          </a:prstGeom>
          <a:solidFill>
            <a:srgbClr val="FF99CC">
              <a:alpha val="5294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endParaRPr lang="de-DE">
              <a:latin typeface="Calibri" pitchFamily="34" charset="0"/>
            </a:endParaRPr>
          </a:p>
        </p:txBody>
      </p:sp>
      <p:sp>
        <p:nvSpPr>
          <p:cNvPr id="209955" name="Rectangle 35"/>
          <p:cNvSpPr>
            <a:spLocks noChangeArrowheads="1"/>
          </p:cNvSpPr>
          <p:nvPr/>
        </p:nvSpPr>
        <p:spPr bwMode="auto">
          <a:xfrm>
            <a:off x="2041525" y="3363913"/>
            <a:ext cx="576263" cy="2520950"/>
          </a:xfrm>
          <a:prstGeom prst="rect">
            <a:avLst/>
          </a:prstGeom>
          <a:solidFill>
            <a:srgbClr val="FFFF99">
              <a:alpha val="5294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endParaRPr lang="de-DE">
              <a:latin typeface="Calibri" pitchFamily="34" charset="0"/>
            </a:endParaRPr>
          </a:p>
        </p:txBody>
      </p:sp>
      <p:sp>
        <p:nvSpPr>
          <p:cNvPr id="209956" name="Rectangle 36"/>
          <p:cNvSpPr>
            <a:spLocks noChangeArrowheads="1"/>
          </p:cNvSpPr>
          <p:nvPr/>
        </p:nvSpPr>
        <p:spPr bwMode="auto">
          <a:xfrm>
            <a:off x="1320800" y="2932113"/>
            <a:ext cx="144463" cy="1511300"/>
          </a:xfrm>
          <a:prstGeom prst="rect">
            <a:avLst/>
          </a:prstGeom>
          <a:solidFill>
            <a:srgbClr val="FFFF99">
              <a:alpha val="5294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endParaRPr lang="de-DE">
              <a:latin typeface="Calibri" pitchFamily="34" charset="0"/>
            </a:endParaRPr>
          </a:p>
        </p:txBody>
      </p:sp>
      <p:sp>
        <p:nvSpPr>
          <p:cNvPr id="209957" name="Rectangle 37"/>
          <p:cNvSpPr>
            <a:spLocks noChangeArrowheads="1"/>
          </p:cNvSpPr>
          <p:nvPr/>
        </p:nvSpPr>
        <p:spPr bwMode="auto">
          <a:xfrm>
            <a:off x="6864350" y="2932113"/>
            <a:ext cx="2017713" cy="1511300"/>
          </a:xfrm>
          <a:prstGeom prst="rect">
            <a:avLst/>
          </a:prstGeom>
          <a:solidFill>
            <a:srgbClr val="FFFF99">
              <a:alpha val="5294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kumimoji="0" lang="en-GB" sz="1600" u="none">
                <a:latin typeface="Calibri" pitchFamily="34" charset="0"/>
              </a:rPr>
              <a:t>Betrieb</a:t>
            </a:r>
          </a:p>
        </p:txBody>
      </p:sp>
      <p:sp>
        <p:nvSpPr>
          <p:cNvPr id="209958" name="Rectangle 38"/>
          <p:cNvSpPr>
            <a:spLocks noChangeArrowheads="1"/>
          </p:cNvSpPr>
          <p:nvPr/>
        </p:nvSpPr>
        <p:spPr bwMode="auto">
          <a:xfrm>
            <a:off x="1465263" y="2860675"/>
            <a:ext cx="576262" cy="3024188"/>
          </a:xfrm>
          <a:prstGeom prst="rect">
            <a:avLst/>
          </a:prstGeom>
          <a:solidFill>
            <a:srgbClr val="CCFFCC">
              <a:alpha val="5294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endParaRPr lang="de-DE">
              <a:latin typeface="Calibri" pitchFamily="34" charset="0"/>
            </a:endParaRPr>
          </a:p>
        </p:txBody>
      </p:sp>
      <p:sp>
        <p:nvSpPr>
          <p:cNvPr id="209959" name="Rectangle 39"/>
          <p:cNvSpPr>
            <a:spLocks noChangeArrowheads="1"/>
          </p:cNvSpPr>
          <p:nvPr/>
        </p:nvSpPr>
        <p:spPr bwMode="auto">
          <a:xfrm>
            <a:off x="4921250" y="2860675"/>
            <a:ext cx="576263" cy="3024188"/>
          </a:xfrm>
          <a:prstGeom prst="rect">
            <a:avLst/>
          </a:prstGeom>
          <a:solidFill>
            <a:srgbClr val="CCFFCC">
              <a:alpha val="5294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endParaRPr lang="de-DE">
              <a:latin typeface="Calibri" pitchFamily="34" charset="0"/>
            </a:endParaRPr>
          </a:p>
        </p:txBody>
      </p:sp>
      <p:sp>
        <p:nvSpPr>
          <p:cNvPr id="209960" name="Rectangle 40"/>
          <p:cNvSpPr>
            <a:spLocks noChangeArrowheads="1"/>
          </p:cNvSpPr>
          <p:nvPr/>
        </p:nvSpPr>
        <p:spPr bwMode="auto">
          <a:xfrm>
            <a:off x="5497513" y="3363913"/>
            <a:ext cx="576262" cy="2520950"/>
          </a:xfrm>
          <a:prstGeom prst="rect">
            <a:avLst/>
          </a:prstGeom>
          <a:solidFill>
            <a:srgbClr val="FFFF99">
              <a:alpha val="5294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endParaRPr lang="de-DE">
              <a:latin typeface="Calibri" pitchFamily="34" charset="0"/>
            </a:endParaRPr>
          </a:p>
        </p:txBody>
      </p:sp>
      <p:sp>
        <p:nvSpPr>
          <p:cNvPr id="209961" name="Rectangle 41"/>
          <p:cNvSpPr>
            <a:spLocks noChangeArrowheads="1"/>
          </p:cNvSpPr>
          <p:nvPr/>
        </p:nvSpPr>
        <p:spPr bwMode="auto">
          <a:xfrm>
            <a:off x="1320800" y="2286000"/>
            <a:ext cx="144463" cy="649288"/>
          </a:xfrm>
          <a:prstGeom prst="rect">
            <a:avLst/>
          </a:prstGeom>
          <a:solidFill>
            <a:srgbClr val="CCFFCC">
              <a:alpha val="5294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endParaRPr lang="de-DE">
              <a:latin typeface="Calibri" pitchFamily="34" charset="0"/>
            </a:endParaRPr>
          </a:p>
        </p:txBody>
      </p:sp>
      <p:sp>
        <p:nvSpPr>
          <p:cNvPr id="209962" name="Rectangle 42"/>
          <p:cNvSpPr>
            <a:spLocks noChangeArrowheads="1"/>
          </p:cNvSpPr>
          <p:nvPr/>
        </p:nvSpPr>
        <p:spPr bwMode="auto">
          <a:xfrm>
            <a:off x="6864350" y="2284413"/>
            <a:ext cx="2017713" cy="649287"/>
          </a:xfrm>
          <a:prstGeom prst="rect">
            <a:avLst/>
          </a:prstGeom>
          <a:solidFill>
            <a:srgbClr val="CCFFCC">
              <a:alpha val="5294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kumimoji="0" lang="en-GB" sz="1600" u="none">
                <a:latin typeface="Calibri" pitchFamily="34" charset="0"/>
              </a:rPr>
              <a:t>Lernzeit</a:t>
            </a:r>
          </a:p>
        </p:txBody>
      </p:sp>
      <p:sp>
        <p:nvSpPr>
          <p:cNvPr id="28711" name="AutoShape 43"/>
          <p:cNvSpPr>
            <a:spLocks noChangeArrowheads="1"/>
          </p:cNvSpPr>
          <p:nvPr/>
        </p:nvSpPr>
        <p:spPr bwMode="auto">
          <a:xfrm>
            <a:off x="2760663" y="1708150"/>
            <a:ext cx="647700" cy="433388"/>
          </a:xfrm>
          <a:prstGeom prst="rightArrow">
            <a:avLst>
              <a:gd name="adj1" fmla="val 50000"/>
              <a:gd name="adj2" fmla="val 37363"/>
            </a:avLst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endParaRPr lang="de-DE">
              <a:latin typeface="Calibri" pitchFamily="34" charset="0"/>
            </a:endParaRPr>
          </a:p>
        </p:txBody>
      </p:sp>
      <p:sp>
        <p:nvSpPr>
          <p:cNvPr id="28712" name="AutoShape 44"/>
          <p:cNvSpPr>
            <a:spLocks noChangeArrowheads="1"/>
          </p:cNvSpPr>
          <p:nvPr/>
        </p:nvSpPr>
        <p:spPr bwMode="auto">
          <a:xfrm>
            <a:off x="6865938" y="1708150"/>
            <a:ext cx="647700" cy="433388"/>
          </a:xfrm>
          <a:prstGeom prst="rightArrow">
            <a:avLst>
              <a:gd name="adj1" fmla="val 50000"/>
              <a:gd name="adj2" fmla="val 37363"/>
            </a:avLst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endParaRPr lang="de-DE">
              <a:latin typeface="Calibri" pitchFamily="34" charset="0"/>
            </a:endParaRPr>
          </a:p>
        </p:txBody>
      </p:sp>
      <p:sp>
        <p:nvSpPr>
          <p:cNvPr id="28713" name="Line 45"/>
          <p:cNvSpPr>
            <a:spLocks noChangeShapeType="1"/>
          </p:cNvSpPr>
          <p:nvPr/>
        </p:nvSpPr>
        <p:spPr bwMode="auto">
          <a:xfrm>
            <a:off x="6865938" y="170815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8714" name="Text Box 46"/>
          <p:cNvSpPr txBox="1">
            <a:spLocks noChangeArrowheads="1"/>
          </p:cNvSpPr>
          <p:nvPr/>
        </p:nvSpPr>
        <p:spPr bwMode="auto">
          <a:xfrm>
            <a:off x="2689225" y="1371600"/>
            <a:ext cx="6477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accent1"/>
              </a:buClr>
            </a:pPr>
            <a:r>
              <a:rPr kumimoji="0" lang="en-GB" sz="1600" b="1" u="none">
                <a:latin typeface="Calibri" pitchFamily="34" charset="0"/>
              </a:rPr>
              <a:t>SoS</a:t>
            </a:r>
          </a:p>
        </p:txBody>
      </p:sp>
      <p:sp>
        <p:nvSpPr>
          <p:cNvPr id="28715" name="Text Box 47"/>
          <p:cNvSpPr txBox="1">
            <a:spLocks noChangeArrowheads="1"/>
          </p:cNvSpPr>
          <p:nvPr/>
        </p:nvSpPr>
        <p:spPr bwMode="auto">
          <a:xfrm>
            <a:off x="6794500" y="1371600"/>
            <a:ext cx="6477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accent1"/>
              </a:buClr>
            </a:pPr>
            <a:r>
              <a:rPr kumimoji="0" lang="en-GB" sz="1600" b="1" u="none">
                <a:latin typeface="Calibri" pitchFamily="34" charset="0"/>
              </a:rPr>
              <a:t>WS</a:t>
            </a:r>
          </a:p>
        </p:txBody>
      </p:sp>
      <p:sp>
        <p:nvSpPr>
          <p:cNvPr id="209968" name="Text Box 48"/>
          <p:cNvSpPr txBox="1">
            <a:spLocks noChangeArrowheads="1"/>
          </p:cNvSpPr>
          <p:nvPr/>
        </p:nvSpPr>
        <p:spPr bwMode="auto">
          <a:xfrm>
            <a:off x="6073775" y="5187950"/>
            <a:ext cx="7905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accent1"/>
              </a:buClr>
            </a:pPr>
            <a:r>
              <a:rPr kumimoji="0" lang="en-GB" sz="1600" u="none">
                <a:solidFill>
                  <a:schemeClr val="accent2"/>
                </a:solidFill>
                <a:latin typeface="Calibri" pitchFamily="34" charset="0"/>
              </a:rPr>
              <a:t>Urlaub</a:t>
            </a:r>
          </a:p>
        </p:txBody>
      </p:sp>
      <p:sp>
        <p:nvSpPr>
          <p:cNvPr id="28717" name="Text Box 49"/>
          <p:cNvSpPr txBox="1">
            <a:spLocks noChangeArrowheads="1"/>
          </p:cNvSpPr>
          <p:nvPr/>
        </p:nvSpPr>
        <p:spPr bwMode="auto">
          <a:xfrm>
            <a:off x="228600" y="1530350"/>
            <a:ext cx="1089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Clr>
                <a:schemeClr val="accent1"/>
              </a:buClr>
            </a:pPr>
            <a:r>
              <a:rPr kumimoji="0" lang="en-GB" sz="1800" b="1" u="none">
                <a:latin typeface="Calibri" pitchFamily="34" charset="0"/>
              </a:rPr>
              <a:t>[h/Wo.]</a:t>
            </a:r>
          </a:p>
        </p:txBody>
      </p:sp>
      <p:sp>
        <p:nvSpPr>
          <p:cNvPr id="209970" name="Rectangle 50"/>
          <p:cNvSpPr>
            <a:spLocks noChangeArrowheads="1"/>
          </p:cNvSpPr>
          <p:nvPr/>
        </p:nvSpPr>
        <p:spPr bwMode="auto">
          <a:xfrm>
            <a:off x="2760663" y="2932113"/>
            <a:ext cx="2159000" cy="1511300"/>
          </a:xfrm>
          <a:prstGeom prst="rect">
            <a:avLst/>
          </a:prstGeom>
          <a:solidFill>
            <a:srgbClr val="FFFF99">
              <a:alpha val="5294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kumimoji="0" lang="en-GB" sz="1600" u="none">
                <a:latin typeface="Calibri" pitchFamily="34" charset="0"/>
              </a:rPr>
              <a:t>Betrieb</a:t>
            </a:r>
          </a:p>
        </p:txBody>
      </p:sp>
      <p:sp>
        <p:nvSpPr>
          <p:cNvPr id="209971" name="Text Box 51"/>
          <p:cNvSpPr txBox="1">
            <a:spLocks noChangeArrowheads="1"/>
          </p:cNvSpPr>
          <p:nvPr/>
        </p:nvSpPr>
        <p:spPr bwMode="auto">
          <a:xfrm rot="-5400000">
            <a:off x="1716882" y="4691856"/>
            <a:ext cx="19129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</a:pPr>
            <a:r>
              <a:rPr kumimoji="0" lang="en-GB" sz="1600" u="none">
                <a:solidFill>
                  <a:schemeClr val="accent2"/>
                </a:solidFill>
                <a:latin typeface="Calibri" pitchFamily="34" charset="0"/>
              </a:rPr>
              <a:t>Urlaub</a:t>
            </a:r>
          </a:p>
        </p:txBody>
      </p:sp>
      <p:sp>
        <p:nvSpPr>
          <p:cNvPr id="209972" name="Rectangle 52"/>
          <p:cNvSpPr>
            <a:spLocks noChangeArrowheads="1"/>
          </p:cNvSpPr>
          <p:nvPr/>
        </p:nvSpPr>
        <p:spPr bwMode="auto">
          <a:xfrm>
            <a:off x="2760663" y="2284413"/>
            <a:ext cx="2159000" cy="649287"/>
          </a:xfrm>
          <a:prstGeom prst="rect">
            <a:avLst/>
          </a:prstGeom>
          <a:solidFill>
            <a:srgbClr val="CCFFCC">
              <a:alpha val="5294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kumimoji="0" lang="en-GB" sz="1600" u="none">
                <a:latin typeface="Calibri" pitchFamily="34" charset="0"/>
              </a:rPr>
              <a:t>Lernzeit</a:t>
            </a:r>
          </a:p>
        </p:txBody>
      </p:sp>
      <p:cxnSp>
        <p:nvCxnSpPr>
          <p:cNvPr id="28721" name="Gerade Verbindung 52"/>
          <p:cNvCxnSpPr>
            <a:cxnSpLocks noChangeShapeType="1"/>
          </p:cNvCxnSpPr>
          <p:nvPr/>
        </p:nvCxnSpPr>
        <p:spPr bwMode="auto">
          <a:xfrm rot="5400000" flipH="1" flipV="1">
            <a:off x="4645025" y="3665538"/>
            <a:ext cx="4441825" cy="0"/>
          </a:xfrm>
          <a:prstGeom prst="line">
            <a:avLst/>
          </a:prstGeom>
          <a:noFill/>
          <a:ln w="12700" cap="sq" algn="ctr">
            <a:solidFill>
              <a:schemeClr val="accent2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99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09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9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0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0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0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0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0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0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209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209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209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209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49" grpId="0" animBg="1"/>
      <p:bldP spid="209950" grpId="0" animBg="1"/>
      <p:bldP spid="209951" grpId="0" animBg="1"/>
      <p:bldP spid="209952" grpId="0" animBg="1"/>
      <p:bldP spid="209953" grpId="0" animBg="1"/>
      <p:bldP spid="209954" grpId="0" animBg="1"/>
      <p:bldP spid="209955" grpId="0" animBg="1"/>
      <p:bldP spid="209956" grpId="0" animBg="1"/>
      <p:bldP spid="209957" grpId="0" build="allAtOnce" animBg="1"/>
      <p:bldP spid="209958" grpId="0" animBg="1"/>
      <p:bldP spid="209959" grpId="0" animBg="1"/>
      <p:bldP spid="209960" grpId="0" animBg="1"/>
      <p:bldP spid="209961" grpId="0" animBg="1"/>
      <p:bldP spid="209962" grpId="0" animBg="1"/>
      <p:bldP spid="209968" grpId="0"/>
      <p:bldP spid="209970" grpId="0" animBg="1"/>
      <p:bldP spid="209971" grpId="0"/>
      <p:bldP spid="20997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30188" y="1273175"/>
            <a:ext cx="8740775" cy="44973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61950" indent="-361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NDSFrutiger 45 Light"/>
              <a:buAutoNum type="arabicParenBoth"/>
              <a:tabLst>
                <a:tab pos="8521700" algn="r"/>
              </a:tabLst>
            </a:pPr>
            <a:r>
              <a:rPr lang="de-DE" sz="1800" u="none">
                <a:latin typeface="Calibri" pitchFamily="34" charset="0"/>
              </a:rPr>
              <a:t>Mathematische und naturwissenschaftliche Grundlagen	</a:t>
            </a:r>
            <a:br>
              <a:rPr lang="de-DE" sz="1800" u="none">
                <a:latin typeface="Calibri" pitchFamily="34" charset="0"/>
              </a:rPr>
            </a:br>
            <a:r>
              <a:rPr lang="de-DE" sz="1800" u="none">
                <a:latin typeface="Calibri" pitchFamily="34" charset="0"/>
              </a:rPr>
              <a:t>	</a:t>
            </a:r>
            <a:r>
              <a:rPr lang="de-DE" sz="1800" u="none">
                <a:latin typeface="Calibri" pitchFamily="34" charset="0"/>
                <a:sym typeface="Wingdings" pitchFamily="2" charset="2"/>
              </a:rPr>
              <a:t> Mathematik, Physik, Informatik</a:t>
            </a:r>
            <a:endParaRPr lang="de-DE" sz="1800" u="none">
              <a:latin typeface="Calibri" pitchFamily="34" charset="0"/>
            </a:endParaRPr>
          </a:p>
          <a:p>
            <a:pPr marL="361950" indent="-361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NDSFrutiger 45 Light"/>
              <a:buAutoNum type="arabicParenBoth"/>
              <a:tabLst>
                <a:tab pos="8521700" algn="r"/>
              </a:tabLst>
            </a:pPr>
            <a:r>
              <a:rPr lang="de-DE" sz="1800" u="none">
                <a:latin typeface="Calibri" pitchFamily="34" charset="0"/>
              </a:rPr>
              <a:t>Ingenieurwissenschaftliche Grundlagen	</a:t>
            </a:r>
            <a:br>
              <a:rPr lang="de-DE" sz="1800" u="none">
                <a:latin typeface="Calibri" pitchFamily="34" charset="0"/>
              </a:rPr>
            </a:br>
            <a:r>
              <a:rPr lang="de-DE" sz="1800" u="none">
                <a:latin typeface="Calibri" pitchFamily="34" charset="0"/>
              </a:rPr>
              <a:t>	</a:t>
            </a:r>
            <a:r>
              <a:rPr lang="de-DE" sz="1800" u="none">
                <a:latin typeface="Calibri" pitchFamily="34" charset="0"/>
                <a:sym typeface="Wingdings" pitchFamily="2" charset="2"/>
              </a:rPr>
              <a:t> Technische Mechanik, Elektrotechnik, Werkstoffkunde …</a:t>
            </a:r>
            <a:endParaRPr lang="de-DE" sz="1800" u="none">
              <a:latin typeface="Calibri" pitchFamily="34" charset="0"/>
            </a:endParaRPr>
          </a:p>
          <a:p>
            <a:pPr marL="361950" indent="-361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NDSFrutiger 45 Light"/>
              <a:buAutoNum type="arabicParenBoth"/>
              <a:tabLst>
                <a:tab pos="8521700" algn="r"/>
              </a:tabLst>
            </a:pPr>
            <a:r>
              <a:rPr lang="de-DE" sz="1800" u="none">
                <a:latin typeface="Calibri" pitchFamily="34" charset="0"/>
              </a:rPr>
              <a:t>Ingenieurwissenschaftliche Anwendungen</a:t>
            </a:r>
            <a:br>
              <a:rPr lang="de-DE" sz="1800" u="none">
                <a:latin typeface="Calibri" pitchFamily="34" charset="0"/>
              </a:rPr>
            </a:br>
            <a:r>
              <a:rPr lang="de-DE" sz="1800" u="none">
                <a:latin typeface="Calibri" pitchFamily="34" charset="0"/>
              </a:rPr>
              <a:t>	</a:t>
            </a:r>
            <a:r>
              <a:rPr lang="de-DE" sz="1800" u="none">
                <a:latin typeface="Calibri" pitchFamily="34" charset="0"/>
                <a:sym typeface="Wingdings" pitchFamily="2" charset="2"/>
              </a:rPr>
              <a:t> Maschinenelemente, Konstruktion, Fertigungs- und Produktionstechnik</a:t>
            </a:r>
            <a:endParaRPr lang="de-DE" sz="1800" u="none">
              <a:latin typeface="Calibri" pitchFamily="34" charset="0"/>
            </a:endParaRPr>
          </a:p>
          <a:p>
            <a:pPr marL="361950" indent="-361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NDSFrutiger 45 Light"/>
              <a:buAutoNum type="arabicParenBoth"/>
              <a:tabLst>
                <a:tab pos="8521700" algn="r"/>
              </a:tabLst>
            </a:pPr>
            <a:r>
              <a:rPr lang="de-DE" sz="1800" u="none">
                <a:latin typeface="Calibri" pitchFamily="34" charset="0"/>
              </a:rPr>
              <a:t>Überfachliche  Lehrinhalte</a:t>
            </a:r>
            <a:br>
              <a:rPr lang="de-DE" sz="1800" u="none">
                <a:latin typeface="Calibri" pitchFamily="34" charset="0"/>
              </a:rPr>
            </a:br>
            <a:r>
              <a:rPr lang="de-DE" sz="1800" u="none">
                <a:latin typeface="Calibri" pitchFamily="34" charset="0"/>
              </a:rPr>
              <a:t>	</a:t>
            </a:r>
            <a:r>
              <a:rPr lang="de-DE" sz="1800" u="none">
                <a:latin typeface="Calibri" pitchFamily="34" charset="0"/>
                <a:sym typeface="Wingdings" pitchFamily="2" charset="2"/>
              </a:rPr>
              <a:t> </a:t>
            </a:r>
            <a:r>
              <a:rPr lang="de-DE" sz="1800" u="none">
                <a:latin typeface="Calibri" pitchFamily="34" charset="0"/>
              </a:rPr>
              <a:t>Betriebswirtschaft, Sprachen, Interkulturelle Kompetenz …</a:t>
            </a:r>
          </a:p>
          <a:p>
            <a:pPr marL="361950" indent="-361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NDSFrutiger 45 Light"/>
              <a:buAutoNum type="arabicParenBoth"/>
              <a:tabLst>
                <a:tab pos="8521700" algn="r"/>
              </a:tabLst>
            </a:pPr>
            <a:r>
              <a:rPr lang="de-DE" sz="1800" u="none">
                <a:latin typeface="Calibri" pitchFamily="34" charset="0"/>
              </a:rPr>
              <a:t>Vertiefungsfächer (Schwerpunkt)</a:t>
            </a:r>
            <a:br>
              <a:rPr lang="de-DE" sz="1800" u="none">
                <a:latin typeface="Calibri" pitchFamily="34" charset="0"/>
              </a:rPr>
            </a:br>
            <a:r>
              <a:rPr lang="de-DE" sz="1800" u="none">
                <a:latin typeface="Calibri" pitchFamily="34" charset="0"/>
              </a:rPr>
              <a:t>	</a:t>
            </a:r>
            <a:r>
              <a:rPr lang="de-DE" sz="1800" u="none">
                <a:latin typeface="Calibri" pitchFamily="34" charset="0"/>
                <a:sym typeface="Wingdings" pitchFamily="2" charset="2"/>
              </a:rPr>
              <a:t> </a:t>
            </a:r>
            <a:r>
              <a:rPr lang="de-DE" sz="1800" u="none">
                <a:latin typeface="Calibri" pitchFamily="34" charset="0"/>
              </a:rPr>
              <a:t>je nach Studiengang Konstruktion, Elektrotechnik, Produktion, Vertrieb</a:t>
            </a:r>
          </a:p>
          <a:p>
            <a:pPr marL="361950" indent="-361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NDSFrutiger 45 Light"/>
              <a:buAutoNum type="arabicParenBoth"/>
              <a:tabLst>
                <a:tab pos="8521700" algn="r"/>
              </a:tabLst>
            </a:pPr>
            <a:r>
              <a:rPr lang="de-DE" sz="1800" u="none">
                <a:latin typeface="Calibri" pitchFamily="34" charset="0"/>
              </a:rPr>
              <a:t>Projekte und Bachelor-Arbeit (Praktische Ausbildung)</a:t>
            </a:r>
          </a:p>
        </p:txBody>
      </p:sp>
      <p:sp>
        <p:nvSpPr>
          <p:cNvPr id="29698" name="Text Box 5"/>
          <p:cNvSpPr txBox="1">
            <a:spLocks noChangeArrowheads="1"/>
          </p:cNvSpPr>
          <p:nvPr/>
        </p:nvSpPr>
        <p:spPr bwMode="auto">
          <a:xfrm>
            <a:off x="201613" y="709613"/>
            <a:ext cx="87407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60000"/>
              </a:spcBef>
              <a:tabLst>
                <a:tab pos="482600" algn="l"/>
              </a:tabLst>
            </a:pPr>
            <a:r>
              <a:rPr kumimoji="0" lang="de-DE" b="1" u="none">
                <a:latin typeface="Calibri" pitchFamily="34" charset="0"/>
              </a:rPr>
              <a:t>Die Curricula werden mit den Unternehmen erarbeitet.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2413" y="5907088"/>
            <a:ext cx="8629650" cy="3825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sq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de-DE" sz="2400" b="1" u="none" dirty="0">
                <a:latin typeface="Calibri" pitchFamily="34" charset="0"/>
                <a:cs typeface="Calibri" pitchFamily="34" charset="0"/>
                <a:sym typeface="Wingdings"/>
              </a:rPr>
              <a:t></a:t>
            </a:r>
            <a:r>
              <a:rPr lang="de-DE" sz="2400" b="1" u="none" dirty="0">
                <a:latin typeface="Calibri" pitchFamily="34" charset="0"/>
                <a:cs typeface="Calibri" pitchFamily="34" charset="0"/>
                <a:sym typeface="Wingdings" pitchFamily="2" charset="2"/>
              </a:rPr>
              <a:t> Hauptziel ist eine solide Ausbildung in den Grundlagenfächer</a:t>
            </a:r>
            <a:endParaRPr lang="de-DE" sz="2000" b="1" u="none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54000" y="1985963"/>
            <a:ext cx="86566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de-DE" sz="2400" b="1" u="none" dirty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4</a:t>
            </a:r>
          </a:p>
          <a:p>
            <a:pPr algn="ctr">
              <a:lnSpc>
                <a:spcPct val="200000"/>
              </a:lnSpc>
              <a:defRPr/>
            </a:pPr>
            <a:r>
              <a:rPr kumimoji="0" lang="de-DE" sz="2400" b="1" u="none" dirty="0">
                <a:latin typeface="Calibri" pitchFamily="34" charset="0"/>
                <a:cs typeface="Calibri" pitchFamily="34" charset="0"/>
              </a:rPr>
              <a:t>Die Erfolgsfaktoren des dualen Konzepts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252413" y="1346200"/>
            <a:ext cx="8639175" cy="401637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5600" indent="-355600">
              <a:spcBef>
                <a:spcPts val="600"/>
              </a:spcBef>
              <a:buFontTx/>
              <a:buChar char="•"/>
              <a:tabLst>
                <a:tab pos="6092825" algn="l"/>
              </a:tabLst>
              <a:defRPr/>
            </a:pPr>
            <a:r>
              <a:rPr kumimoji="0" lang="de-DE" sz="1800" b="1" u="none" dirty="0">
                <a:latin typeface="Calibri" pitchFamily="34" charset="0"/>
                <a:cs typeface="Calibri" pitchFamily="34" charset="0"/>
              </a:rPr>
              <a:t>Handlungs- und soziale Kompetenz</a:t>
            </a:r>
          </a:p>
          <a:p>
            <a:pPr marL="560388" lvl="1" indent="11113">
              <a:spcBef>
                <a:spcPts val="600"/>
              </a:spcBef>
              <a:buClr>
                <a:schemeClr val="accent6"/>
              </a:buClr>
              <a:tabLst>
                <a:tab pos="6092825" algn="l"/>
              </a:tabLst>
              <a:defRPr/>
            </a:pPr>
            <a:r>
              <a:rPr kumimoji="0" lang="de-DE" sz="1800" u="none" dirty="0">
                <a:latin typeface="Calibri" pitchFamily="34" charset="0"/>
                <a:cs typeface="Calibri" pitchFamily="34" charset="0"/>
              </a:rPr>
              <a:t>durch die Praxisphasen in den Firmen der Region Hannover</a:t>
            </a:r>
          </a:p>
          <a:p>
            <a:pPr marL="560388" lvl="1" indent="11113">
              <a:spcBef>
                <a:spcPts val="600"/>
              </a:spcBef>
              <a:buClr>
                <a:schemeClr val="accent6"/>
              </a:buClr>
              <a:tabLst>
                <a:tab pos="6092825" algn="l"/>
              </a:tabLst>
              <a:defRPr/>
            </a:pPr>
            <a:r>
              <a:rPr kumimoji="0" lang="de-DE" sz="1800" u="none" dirty="0">
                <a:latin typeface="Calibri" pitchFamily="34" charset="0"/>
                <a:cs typeface="Calibri" pitchFamily="34" charset="0"/>
              </a:rPr>
              <a:t>durch die Berufsausbildung</a:t>
            </a:r>
          </a:p>
          <a:p>
            <a:pPr marL="355600" indent="-355600">
              <a:spcBef>
                <a:spcPts val="1800"/>
              </a:spcBef>
              <a:buFontTx/>
              <a:buChar char="•"/>
              <a:tabLst>
                <a:tab pos="6092825" algn="l"/>
              </a:tabLst>
              <a:defRPr/>
            </a:pPr>
            <a:r>
              <a:rPr kumimoji="0" lang="de-DE" sz="1800" b="1" u="none" dirty="0">
                <a:latin typeface="Calibri" pitchFamily="34" charset="0"/>
                <a:cs typeface="Calibri" pitchFamily="34" charset="0"/>
              </a:rPr>
              <a:t>Betriebswissenschaftliches und technisches Wissen</a:t>
            </a:r>
          </a:p>
          <a:p>
            <a:pPr marL="560388" lvl="1" indent="11113">
              <a:spcBef>
                <a:spcPts val="600"/>
              </a:spcBef>
              <a:buClr>
                <a:schemeClr val="accent6"/>
              </a:buClr>
              <a:tabLst>
                <a:tab pos="6092825" algn="l"/>
              </a:tabLst>
              <a:defRPr/>
            </a:pPr>
            <a:r>
              <a:rPr kumimoji="0" lang="de-DE" sz="1800" u="none" dirty="0" err="1">
                <a:latin typeface="Calibri" pitchFamily="34" charset="0"/>
                <a:cs typeface="Calibri" pitchFamily="34" charset="0"/>
              </a:rPr>
              <a:t>Zugeschneidert</a:t>
            </a:r>
            <a:r>
              <a:rPr kumimoji="0" lang="de-DE" sz="1800" u="none" dirty="0">
                <a:latin typeface="Calibri" pitchFamily="34" charset="0"/>
                <a:cs typeface="Calibri" pitchFamily="34" charset="0"/>
              </a:rPr>
              <a:t> auf Firmenbedürfnisse</a:t>
            </a:r>
          </a:p>
          <a:p>
            <a:pPr marL="355600" indent="-355600">
              <a:spcBef>
                <a:spcPts val="1800"/>
              </a:spcBef>
              <a:buFontTx/>
              <a:buChar char="•"/>
              <a:tabLst>
                <a:tab pos="6092825" algn="l"/>
              </a:tabLst>
              <a:defRPr/>
            </a:pPr>
            <a:r>
              <a:rPr kumimoji="0" lang="de-DE" sz="1800" b="1" u="none" dirty="0">
                <a:latin typeface="Calibri" pitchFamily="34" charset="0"/>
                <a:cs typeface="Calibri" pitchFamily="34" charset="0"/>
              </a:rPr>
              <a:t>Internationale Erfahrung</a:t>
            </a:r>
          </a:p>
          <a:p>
            <a:pPr marL="560388" lvl="1" indent="11113">
              <a:spcBef>
                <a:spcPts val="600"/>
              </a:spcBef>
              <a:buClr>
                <a:schemeClr val="accent6"/>
              </a:buClr>
              <a:tabLst>
                <a:tab pos="6092825" algn="l"/>
              </a:tabLst>
              <a:defRPr/>
            </a:pPr>
            <a:r>
              <a:rPr kumimoji="0" lang="de-DE" sz="1800" u="none" dirty="0">
                <a:latin typeface="Calibri" pitchFamily="34" charset="0"/>
                <a:cs typeface="Calibri" pitchFamily="34" charset="0"/>
              </a:rPr>
              <a:t>durch Projekte und Studienaufenthalt im Ausland (VT)</a:t>
            </a:r>
            <a:endParaRPr kumimoji="0" lang="de-DE" sz="1800" b="1" u="none" dirty="0">
              <a:latin typeface="Calibri" pitchFamily="34" charset="0"/>
              <a:cs typeface="Calibri" pitchFamily="34" charset="0"/>
            </a:endParaRPr>
          </a:p>
          <a:p>
            <a:pPr marL="355600" indent="-355600">
              <a:spcBef>
                <a:spcPts val="1800"/>
              </a:spcBef>
              <a:buFontTx/>
              <a:buChar char="•"/>
              <a:tabLst>
                <a:tab pos="6092825" algn="l"/>
              </a:tabLst>
              <a:defRPr/>
            </a:pPr>
            <a:r>
              <a:rPr kumimoji="0" lang="de-DE" sz="1800" b="1" u="none" dirty="0">
                <a:latin typeface="Calibri" pitchFamily="34" charset="0"/>
                <a:cs typeface="Calibri" pitchFamily="34" charset="0"/>
              </a:rPr>
              <a:t>Zwei </a:t>
            </a:r>
            <a:r>
              <a:rPr kumimoji="0" lang="de-DE" sz="1800" b="1" u="none" dirty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[drei] </a:t>
            </a:r>
            <a:r>
              <a:rPr kumimoji="0" lang="de-DE" sz="1800" b="1" u="none" dirty="0">
                <a:latin typeface="Calibri" pitchFamily="34" charset="0"/>
                <a:cs typeface="Calibri" pitchFamily="34" charset="0"/>
              </a:rPr>
              <a:t>anerkannte Berufsqualifikationen</a:t>
            </a:r>
          </a:p>
          <a:p>
            <a:pPr marL="560388" lvl="1" indent="11113">
              <a:spcBef>
                <a:spcPts val="600"/>
              </a:spcBef>
              <a:buFontTx/>
              <a:buChar char="-"/>
              <a:tabLst>
                <a:tab pos="898525" algn="l"/>
                <a:tab pos="6092825" algn="l"/>
              </a:tabLst>
              <a:defRPr/>
            </a:pPr>
            <a:r>
              <a:rPr kumimoji="0" lang="de-DE" sz="1800" u="none" dirty="0">
                <a:latin typeface="Calibri" pitchFamily="34" charset="0"/>
                <a:cs typeface="Calibri" pitchFamily="34" charset="0"/>
              </a:rPr>
              <a:t> 	Staatlich anerkannter Berufsabschluss nach zwei Jahren</a:t>
            </a:r>
          </a:p>
          <a:p>
            <a:pPr marL="560388" lvl="1" indent="11113">
              <a:spcBef>
                <a:spcPts val="600"/>
              </a:spcBef>
              <a:buFontTx/>
              <a:buChar char="-"/>
              <a:tabLst>
                <a:tab pos="898525" algn="l"/>
                <a:tab pos="6092825" algn="l"/>
              </a:tabLst>
              <a:defRPr/>
            </a:pPr>
            <a:r>
              <a:rPr kumimoji="0" lang="de-DE" sz="1800" u="none" dirty="0">
                <a:latin typeface="Calibri" pitchFamily="34" charset="0"/>
                <a:cs typeface="Calibri" pitchFamily="34" charset="0"/>
              </a:rPr>
              <a:t> 	Bachelor </a:t>
            </a:r>
            <a:r>
              <a:rPr kumimoji="0" lang="de-DE" sz="1800" u="none" dirty="0" err="1">
                <a:latin typeface="Calibri" pitchFamily="34" charset="0"/>
                <a:cs typeface="Calibri" pitchFamily="34" charset="0"/>
              </a:rPr>
              <a:t>of</a:t>
            </a:r>
            <a:r>
              <a:rPr kumimoji="0" lang="de-DE" sz="1800" u="none" dirty="0">
                <a:latin typeface="Calibri" pitchFamily="34" charset="0"/>
                <a:cs typeface="Calibri" pitchFamily="34" charset="0"/>
              </a:rPr>
              <a:t> Engineering (nach 3 ½ Jahren) </a:t>
            </a:r>
            <a:r>
              <a:rPr kumimoji="0" lang="de-DE" sz="1800" u="none" dirty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[+ M. Eng. nach insg. 5 Jahren]</a:t>
            </a:r>
          </a:p>
        </p:txBody>
      </p:sp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257175" y="701675"/>
            <a:ext cx="874077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60000"/>
              </a:spcBef>
              <a:tabLst>
                <a:tab pos="482600" algn="l"/>
              </a:tabLst>
            </a:pPr>
            <a:r>
              <a:rPr kumimoji="0" lang="de-DE" sz="2400" b="1" u="none">
                <a:latin typeface="Calibri" pitchFamily="34" charset="0"/>
              </a:rPr>
              <a:t>Duale Absolventen haben viel zu bieten.</a:t>
            </a:r>
          </a:p>
        </p:txBody>
      </p:sp>
      <p:pic>
        <p:nvPicPr>
          <p:cNvPr id="163842" name="Picture 2" descr="graduate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7315200" y="847725"/>
            <a:ext cx="1682750" cy="1855788"/>
          </a:xfrm>
          <a:prstGeom prst="rect">
            <a:avLst/>
          </a:prstGeom>
          <a:solidFill>
            <a:srgbClr val="FFC5C5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106363" y="5641975"/>
            <a:ext cx="8891587" cy="395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sq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de-DE" sz="2000" b="1" u="none" dirty="0">
                <a:latin typeface="Calibri" pitchFamily="34" charset="0"/>
                <a:cs typeface="Calibri" pitchFamily="34" charset="0"/>
                <a:sym typeface="Wingdings"/>
              </a:rPr>
              <a:t></a:t>
            </a:r>
            <a:r>
              <a:rPr lang="de-DE" sz="2000" b="1" u="none" dirty="0">
                <a:latin typeface="Calibri" pitchFamily="34" charset="0"/>
                <a:cs typeface="Calibri" pitchFamily="34" charset="0"/>
                <a:sym typeface="Wingdings" pitchFamily="2" charset="2"/>
              </a:rPr>
              <a:t> D</a:t>
            </a:r>
            <a:r>
              <a:rPr lang="de-DE" sz="2000" b="1" u="none" dirty="0">
                <a:latin typeface="Calibri" pitchFamily="34" charset="0"/>
                <a:cs typeface="Calibri" pitchFamily="34" charset="0"/>
              </a:rPr>
              <a:t>ie Absolventen werden i. d. R. vom Kooperationsunternehmen übernommen!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3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63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63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20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uiExpand="1" build="p" autoUpdateAnimBg="0"/>
      <p:bldP spid="16384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2"/>
          <p:cNvSpPr txBox="1">
            <a:spLocks noChangeArrowheads="1"/>
          </p:cNvSpPr>
          <p:nvPr/>
        </p:nvSpPr>
        <p:spPr bwMode="auto">
          <a:xfrm>
            <a:off x="254000" y="788988"/>
            <a:ext cx="863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de-DE" sz="2400" b="1" u="none">
                <a:latin typeface="Calibri" pitchFamily="34" charset="0"/>
              </a:rPr>
              <a:t>Tieferes Verständnis der Theorie in den Praxisphasen im Betrieb.</a:t>
            </a:r>
          </a:p>
        </p:txBody>
      </p:sp>
      <p:sp>
        <p:nvSpPr>
          <p:cNvPr id="192515" name="Rectangle 3"/>
          <p:cNvSpPr>
            <a:spLocks noChangeArrowheads="1"/>
          </p:cNvSpPr>
          <p:nvPr/>
        </p:nvSpPr>
        <p:spPr bwMode="auto">
          <a:xfrm>
            <a:off x="236538" y="1365250"/>
            <a:ext cx="8756650" cy="47101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55600" indent="-355600">
              <a:lnSpc>
                <a:spcPts val="3000"/>
              </a:lnSpc>
              <a:spcBef>
                <a:spcPts val="500"/>
              </a:spcBef>
              <a:buClr>
                <a:srgbClr val="CC0000"/>
              </a:buClr>
              <a:buSzPct val="80000"/>
              <a:tabLst>
                <a:tab pos="355600" algn="l"/>
                <a:tab pos="5738813" algn="l"/>
              </a:tabLst>
            </a:pPr>
            <a:r>
              <a:rPr kumimoji="0" lang="de-DE" sz="2000" u="none">
                <a:latin typeface="Calibri" pitchFamily="34" charset="0"/>
              </a:rPr>
              <a:t>Ausbildung erfolgt praxisnah im </a:t>
            </a:r>
            <a:r>
              <a:rPr kumimoji="0" lang="de-DE" sz="2000" b="1" u="none">
                <a:latin typeface="Calibri" pitchFamily="34" charset="0"/>
              </a:rPr>
              <a:t>Lernverbund Hochschule – Industrie – BBS</a:t>
            </a:r>
            <a:r>
              <a:rPr kumimoji="0" lang="de-DE" sz="2000" u="none">
                <a:latin typeface="Calibri" pitchFamily="34" charset="0"/>
              </a:rPr>
              <a:t>:</a:t>
            </a:r>
          </a:p>
          <a:p>
            <a:pPr marL="355600" indent="-355600">
              <a:lnSpc>
                <a:spcPts val="3000"/>
              </a:lnSpc>
              <a:spcBef>
                <a:spcPts val="500"/>
              </a:spcBef>
              <a:buFontTx/>
              <a:buChar char="•"/>
              <a:tabLst>
                <a:tab pos="355600" algn="l"/>
                <a:tab pos="5738813" algn="l"/>
              </a:tabLst>
            </a:pPr>
            <a:r>
              <a:rPr kumimoji="0" lang="de-DE" sz="2000" u="none">
                <a:latin typeface="Calibri" pitchFamily="34" charset="0"/>
              </a:rPr>
              <a:t>Abgestimmte theoretische Inhalte (BBS/Hochschule) ermöglichen verkürzte Berufsausbildung </a:t>
            </a:r>
            <a:r>
              <a:rPr kumimoji="0" lang="de-DE" sz="2000" u="none">
                <a:latin typeface="Calibri" pitchFamily="34" charset="0"/>
                <a:sym typeface="Wingdings" pitchFamily="2" charset="2"/>
              </a:rPr>
              <a:t> Abschluss bereits nach zwei Jahren</a:t>
            </a:r>
            <a:endParaRPr kumimoji="0" lang="de-DE" sz="2000" u="none">
              <a:latin typeface="Calibri" pitchFamily="34" charset="0"/>
            </a:endParaRPr>
          </a:p>
          <a:p>
            <a:pPr marL="355600" indent="-355600">
              <a:lnSpc>
                <a:spcPts val="3000"/>
              </a:lnSpc>
              <a:spcBef>
                <a:spcPts val="500"/>
              </a:spcBef>
              <a:buFontTx/>
              <a:buChar char="•"/>
              <a:tabLst>
                <a:tab pos="355600" algn="l"/>
                <a:tab pos="5738813" algn="l"/>
              </a:tabLst>
            </a:pPr>
            <a:r>
              <a:rPr kumimoji="0" lang="de-DE" sz="2000" u="none">
                <a:latin typeface="Calibri" pitchFamily="34" charset="0"/>
              </a:rPr>
              <a:t>Industrieprojekte (Unternehmen/Hochschule) stärken den Anwendungsbezug</a:t>
            </a:r>
          </a:p>
          <a:p>
            <a:pPr marL="723900" lvl="1" indent="-266700">
              <a:lnSpc>
                <a:spcPts val="3000"/>
              </a:lnSpc>
              <a:spcBef>
                <a:spcPts val="500"/>
              </a:spcBef>
              <a:buFont typeface="Symbol" pitchFamily="18" charset="2"/>
              <a:buChar char="-"/>
              <a:tabLst>
                <a:tab pos="355600" algn="l"/>
                <a:tab pos="5738813" algn="l"/>
              </a:tabLst>
            </a:pPr>
            <a:r>
              <a:rPr kumimoji="0" lang="de-DE" sz="2000" u="none">
                <a:latin typeface="Calibri" pitchFamily="34" charset="0"/>
              </a:rPr>
              <a:t>Praxisprojekte A bis D (Sem. 1 bis 4) </a:t>
            </a:r>
            <a:r>
              <a:rPr kumimoji="0" lang="de-DE" sz="2000" u="none">
                <a:latin typeface="Calibri" pitchFamily="34" charset="0"/>
                <a:sym typeface="Wingdings" pitchFamily="2" charset="2"/>
              </a:rPr>
              <a:t> frühes Ingenieurdenken</a:t>
            </a:r>
            <a:endParaRPr kumimoji="0" lang="de-DE" sz="2000" u="none">
              <a:latin typeface="Calibri" pitchFamily="34" charset="0"/>
            </a:endParaRPr>
          </a:p>
          <a:p>
            <a:pPr marL="723900" lvl="1" indent="-266700">
              <a:lnSpc>
                <a:spcPts val="3000"/>
              </a:lnSpc>
              <a:spcBef>
                <a:spcPts val="500"/>
              </a:spcBef>
              <a:buFont typeface="Symbol" pitchFamily="18" charset="2"/>
              <a:buChar char="-"/>
              <a:tabLst>
                <a:tab pos="355600" algn="l"/>
                <a:tab pos="5738813" algn="l"/>
              </a:tabLst>
            </a:pPr>
            <a:r>
              <a:rPr kumimoji="0" lang="de-DE" sz="2000" u="none">
                <a:latin typeface="Calibri" pitchFamily="34" charset="0"/>
              </a:rPr>
              <a:t>Projekt 1 (Einzelprojekt Sem. 5/6) und Projekt 2 (Gruppenprojekt Sem. 6/7)</a:t>
            </a:r>
          </a:p>
          <a:p>
            <a:pPr marL="355600" indent="-355600">
              <a:lnSpc>
                <a:spcPts val="3000"/>
              </a:lnSpc>
              <a:spcBef>
                <a:spcPts val="500"/>
              </a:spcBef>
              <a:buFontTx/>
              <a:buChar char="•"/>
              <a:tabLst>
                <a:tab pos="355600" algn="l"/>
                <a:tab pos="5738813" algn="l"/>
              </a:tabLst>
            </a:pPr>
            <a:r>
              <a:rPr kumimoji="0" lang="de-DE" sz="2000" u="none">
                <a:latin typeface="Calibri" pitchFamily="34" charset="0"/>
              </a:rPr>
              <a:t>Studentisch organisierte extrafunktionale Veranstaltungen im Unternehmen steigern die soziale Kompetenz und Handlungsorientierung ab dem 1. Semester</a:t>
            </a:r>
          </a:p>
          <a:p>
            <a:pPr marL="355600" indent="-355600">
              <a:lnSpc>
                <a:spcPts val="3000"/>
              </a:lnSpc>
              <a:spcBef>
                <a:spcPts val="500"/>
              </a:spcBef>
              <a:buFontTx/>
              <a:buChar char="•"/>
              <a:tabLst>
                <a:tab pos="355600" algn="l"/>
                <a:tab pos="5738813" algn="l"/>
              </a:tabLst>
            </a:pPr>
            <a:r>
              <a:rPr kumimoji="0" lang="de-DE" sz="2000" u="none">
                <a:latin typeface="Calibri" pitchFamily="34" charset="0"/>
              </a:rPr>
              <a:t>Technischer Vertrieb: Studienaufenthalt in USA (Sommer Sem. 6/7) bringt Sprachsicherheit, Team Spirit und interkulturelle Kompetenz für kommende Aufgaben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2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2"/>
          <p:cNvSpPr txBox="1">
            <a:spLocks noChangeArrowheads="1"/>
          </p:cNvSpPr>
          <p:nvPr/>
        </p:nvSpPr>
        <p:spPr bwMode="auto">
          <a:xfrm>
            <a:off x="254000" y="900113"/>
            <a:ext cx="863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de-DE" sz="2400" b="1" u="none">
                <a:latin typeface="Calibri" pitchFamily="34" charset="0"/>
              </a:rPr>
              <a:t>Sorgfältige Betreuung an allen Lernorten sichert den Erfolg. </a:t>
            </a:r>
          </a:p>
        </p:txBody>
      </p:sp>
      <p:sp>
        <p:nvSpPr>
          <p:cNvPr id="192515" name="Rectangle 3"/>
          <p:cNvSpPr>
            <a:spLocks noChangeArrowheads="1"/>
          </p:cNvSpPr>
          <p:nvPr/>
        </p:nvSpPr>
        <p:spPr bwMode="auto">
          <a:xfrm>
            <a:off x="274638" y="1528763"/>
            <a:ext cx="8615362" cy="463708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55600" indent="-355600">
              <a:lnSpc>
                <a:spcPct val="114000"/>
              </a:lnSpc>
              <a:spcBef>
                <a:spcPts val="1800"/>
              </a:spcBef>
              <a:buFontTx/>
              <a:buChar char="•"/>
              <a:tabLst>
                <a:tab pos="355600" algn="l"/>
                <a:tab pos="5738813" algn="l"/>
              </a:tabLst>
            </a:pPr>
            <a:r>
              <a:rPr kumimoji="0" lang="de-DE" sz="2000" u="none">
                <a:latin typeface="Calibri" pitchFamily="34" charset="0"/>
              </a:rPr>
              <a:t>Sorgfältige Auswahl der Studierenden durch die Unternehmen</a:t>
            </a:r>
          </a:p>
          <a:p>
            <a:pPr marL="812800" lvl="2" indent="-355600">
              <a:lnSpc>
                <a:spcPct val="114000"/>
              </a:lnSpc>
              <a:spcBef>
                <a:spcPts val="1800"/>
              </a:spcBef>
              <a:buFont typeface="Symbol" pitchFamily="18" charset="2"/>
              <a:buChar char="-"/>
              <a:tabLst>
                <a:tab pos="355600" algn="l"/>
                <a:tab pos="5738813" algn="l"/>
              </a:tabLst>
            </a:pPr>
            <a:r>
              <a:rPr kumimoji="0" lang="de-DE" sz="2000" u="none">
                <a:latin typeface="Calibri" pitchFamily="34" charset="0"/>
              </a:rPr>
              <a:t>Gute bis sehr gute Leistungen in naturwissenschaftlichen Fächern</a:t>
            </a:r>
          </a:p>
          <a:p>
            <a:pPr marL="812800" lvl="2" indent="-355600">
              <a:lnSpc>
                <a:spcPct val="114000"/>
              </a:lnSpc>
              <a:spcBef>
                <a:spcPts val="1800"/>
              </a:spcBef>
              <a:buFont typeface="Symbol" pitchFamily="18" charset="2"/>
              <a:buChar char="-"/>
              <a:tabLst>
                <a:tab pos="355600" algn="l"/>
                <a:tab pos="5738813" algn="l"/>
              </a:tabLst>
            </a:pPr>
            <a:r>
              <a:rPr kumimoji="0" lang="de-DE" sz="2000" u="none">
                <a:latin typeface="Calibri" pitchFamily="34" charset="0"/>
              </a:rPr>
              <a:t>Hohe Leistungsbereitschaft der Bewerber</a:t>
            </a:r>
          </a:p>
          <a:p>
            <a:pPr marL="355600" indent="-355600">
              <a:lnSpc>
                <a:spcPct val="114000"/>
              </a:lnSpc>
              <a:spcBef>
                <a:spcPts val="1800"/>
              </a:spcBef>
              <a:buFontTx/>
              <a:buChar char="•"/>
              <a:tabLst>
                <a:tab pos="355600" algn="l"/>
                <a:tab pos="5738813" algn="l"/>
              </a:tabLst>
            </a:pPr>
            <a:r>
              <a:rPr kumimoji="0" lang="de-DE" sz="2000" u="none">
                <a:latin typeface="Calibri" pitchFamily="34" charset="0"/>
              </a:rPr>
              <a:t>Überschaubare Lerngruppen in Firmen </a:t>
            </a:r>
          </a:p>
          <a:p>
            <a:pPr marL="812800" lvl="2" indent="-355600">
              <a:lnSpc>
                <a:spcPct val="114000"/>
              </a:lnSpc>
              <a:spcBef>
                <a:spcPts val="1800"/>
              </a:spcBef>
              <a:buFont typeface="Symbol" pitchFamily="18" charset="2"/>
              <a:buChar char="-"/>
              <a:tabLst>
                <a:tab pos="355600" algn="l"/>
                <a:tab pos="5738813" algn="l"/>
              </a:tabLst>
            </a:pPr>
            <a:r>
              <a:rPr kumimoji="0" lang="de-DE" sz="2000" u="none">
                <a:latin typeface="Calibri" pitchFamily="34" charset="0"/>
              </a:rPr>
              <a:t>Positive Gruppendynamik</a:t>
            </a:r>
          </a:p>
          <a:p>
            <a:pPr marL="812800" lvl="2" indent="-355600">
              <a:lnSpc>
                <a:spcPct val="114000"/>
              </a:lnSpc>
              <a:spcBef>
                <a:spcPts val="1800"/>
              </a:spcBef>
              <a:buFont typeface="Symbol" pitchFamily="18" charset="2"/>
              <a:buChar char="-"/>
              <a:tabLst>
                <a:tab pos="355600" algn="l"/>
                <a:tab pos="5738813" algn="l"/>
              </a:tabLst>
            </a:pPr>
            <a:r>
              <a:rPr kumimoji="0" lang="de-DE" sz="2000" u="none">
                <a:latin typeface="Calibri" pitchFamily="34" charset="0"/>
              </a:rPr>
              <a:t>Enge Begleitung und Überwachung des Studienerfolgs durch Unternehmen</a:t>
            </a:r>
          </a:p>
          <a:p>
            <a:pPr marL="355600" indent="-355600">
              <a:lnSpc>
                <a:spcPct val="114000"/>
              </a:lnSpc>
              <a:spcBef>
                <a:spcPts val="1800"/>
              </a:spcBef>
              <a:buFontTx/>
              <a:buChar char="•"/>
              <a:tabLst>
                <a:tab pos="355600" algn="l"/>
                <a:tab pos="5738813" algn="l"/>
              </a:tabLst>
            </a:pPr>
            <a:r>
              <a:rPr kumimoji="0" lang="de-DE" sz="2000" u="none">
                <a:latin typeface="Calibri" pitchFamily="34" charset="0"/>
              </a:rPr>
              <a:t>Unterstützung der Studierenden durch Unternehmen, Berufsschulen und Hochschule jederzeit gesichert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2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5"/>
          <p:cNvSpPr txBox="1">
            <a:spLocks noChangeArrowheads="1"/>
          </p:cNvSpPr>
          <p:nvPr/>
        </p:nvSpPr>
        <p:spPr bwMode="auto">
          <a:xfrm>
            <a:off x="134938" y="766763"/>
            <a:ext cx="87407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60000"/>
              </a:spcBef>
              <a:buClr>
                <a:schemeClr val="accent1"/>
              </a:buClr>
              <a:tabLst>
                <a:tab pos="482600" algn="l"/>
              </a:tabLst>
            </a:pPr>
            <a:r>
              <a:rPr kumimoji="0" lang="de-DE" sz="2400" b="1" u="none">
                <a:latin typeface="Calibri" pitchFamily="34" charset="0"/>
              </a:rPr>
              <a:t>Die Vorteile für kooperierenden Unternehmen sind  überzeugend. </a:t>
            </a:r>
          </a:p>
        </p:txBody>
      </p:sp>
      <p:sp>
        <p:nvSpPr>
          <p:cNvPr id="3" name="Rechteck 2"/>
          <p:cNvSpPr/>
          <p:nvPr/>
        </p:nvSpPr>
        <p:spPr>
          <a:xfrm>
            <a:off x="98425" y="1362075"/>
            <a:ext cx="4478338" cy="48164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defRPr/>
            </a:pPr>
            <a:r>
              <a:rPr lang="de-DE" sz="1600" b="1" u="none" dirty="0">
                <a:latin typeface="Calibri" pitchFamily="34" charset="0"/>
                <a:cs typeface="Calibri" pitchFamily="34" charset="0"/>
              </a:rPr>
              <a:t>Vorteile für Unternehmen</a:t>
            </a:r>
          </a:p>
          <a:p>
            <a:pPr marL="258763" indent="-258763">
              <a:spcBef>
                <a:spcPts val="600"/>
              </a:spcBef>
              <a:buClr>
                <a:schemeClr val="accent1"/>
              </a:buClr>
              <a:defRPr/>
            </a:pPr>
            <a:r>
              <a:rPr lang="de-DE" sz="1600" u="none" dirty="0">
                <a:latin typeface="Calibri" pitchFamily="34" charset="0"/>
                <a:cs typeface="Calibri" pitchFamily="34" charset="0"/>
              </a:rPr>
              <a:t>•	Gezielte Personalentwicklung durch unter-</a:t>
            </a:r>
            <a:r>
              <a:rPr lang="de-DE" sz="1600" u="none" dirty="0" err="1">
                <a:latin typeface="Calibri" pitchFamily="34" charset="0"/>
                <a:cs typeface="Calibri" pitchFamily="34" charset="0"/>
              </a:rPr>
              <a:t>nehmensspezifisch</a:t>
            </a:r>
            <a:r>
              <a:rPr lang="de-DE" sz="1600" u="none" dirty="0">
                <a:latin typeface="Calibri" pitchFamily="34" charset="0"/>
                <a:cs typeface="Calibri" pitchFamily="34" charset="0"/>
              </a:rPr>
              <a:t> qualifizierte Nachwuchs-arbeit </a:t>
            </a:r>
          </a:p>
          <a:p>
            <a:pPr marL="258763" indent="-258763">
              <a:spcBef>
                <a:spcPts val="600"/>
              </a:spcBef>
              <a:buClr>
                <a:schemeClr val="accent1"/>
              </a:buClr>
              <a:defRPr/>
            </a:pPr>
            <a:r>
              <a:rPr lang="de-DE" sz="1600" u="none" dirty="0">
                <a:latin typeface="Calibri" pitchFamily="34" charset="0"/>
                <a:cs typeface="Calibri" pitchFamily="34" charset="0"/>
              </a:rPr>
              <a:t>•	Auswahl der Bewerber durch das Unternehmen </a:t>
            </a:r>
          </a:p>
          <a:p>
            <a:pPr marL="258763" indent="-258763">
              <a:spcBef>
                <a:spcPts val="600"/>
              </a:spcBef>
              <a:buClr>
                <a:schemeClr val="accent1"/>
              </a:buClr>
              <a:defRPr/>
            </a:pPr>
            <a:r>
              <a:rPr lang="de-DE" sz="1600" u="none" dirty="0">
                <a:latin typeface="Calibri" pitchFamily="34" charset="0"/>
                <a:cs typeface="Calibri" pitchFamily="34" charset="0"/>
              </a:rPr>
              <a:t>•	Berufseinstieg ohne langjährige Einarbeitung nach dem Studium (erhöhte </a:t>
            </a:r>
            <a:r>
              <a:rPr lang="de-DE" sz="1600" u="none" dirty="0" err="1">
                <a:latin typeface="Calibri" pitchFamily="34" charset="0"/>
                <a:cs typeface="Calibri" pitchFamily="34" charset="0"/>
              </a:rPr>
              <a:t>Handlungskom-petenz</a:t>
            </a:r>
            <a:r>
              <a:rPr lang="de-DE" sz="1600" u="none" dirty="0">
                <a:latin typeface="Calibri" pitchFamily="34" charset="0"/>
                <a:cs typeface="Calibri" pitchFamily="34" charset="0"/>
              </a:rPr>
              <a:t>, geringere Kosten, gute Produktkennt-nisse)</a:t>
            </a:r>
          </a:p>
          <a:p>
            <a:pPr marL="258763" indent="-258763">
              <a:spcBef>
                <a:spcPts val="600"/>
              </a:spcBef>
              <a:buClr>
                <a:schemeClr val="accent1"/>
              </a:buClr>
              <a:defRPr/>
            </a:pPr>
            <a:r>
              <a:rPr lang="de-DE" sz="1600" u="none" dirty="0">
                <a:latin typeface="Calibri" pitchFamily="34" charset="0"/>
                <a:cs typeface="Calibri" pitchFamily="34" charset="0"/>
              </a:rPr>
              <a:t>•	Frühe Bindung guter Studierender an das Unternehmen </a:t>
            </a:r>
          </a:p>
          <a:p>
            <a:pPr marL="258763" indent="-258763">
              <a:spcBef>
                <a:spcPts val="600"/>
              </a:spcBef>
              <a:buClr>
                <a:schemeClr val="accent1"/>
              </a:buClr>
              <a:defRPr/>
            </a:pPr>
            <a:r>
              <a:rPr lang="de-DE" sz="1600" u="none" dirty="0">
                <a:latin typeface="Calibri" pitchFamily="34" charset="0"/>
                <a:cs typeface="Calibri" pitchFamily="34" charset="0"/>
              </a:rPr>
              <a:t>•	Verkürzte Ausbildungs- und Studiendauern</a:t>
            </a:r>
          </a:p>
          <a:p>
            <a:pPr marL="258763" indent="-258763">
              <a:spcBef>
                <a:spcPts val="600"/>
              </a:spcBef>
              <a:buClr>
                <a:schemeClr val="accent1"/>
              </a:buClr>
              <a:defRPr/>
            </a:pPr>
            <a:r>
              <a:rPr lang="de-DE" sz="1600" u="none" dirty="0">
                <a:latin typeface="Calibri" pitchFamily="34" charset="0"/>
                <a:cs typeface="Calibri" pitchFamily="34" charset="0"/>
              </a:rPr>
              <a:t>•	Wertschöpfende Bearbeitung von ingenieur-nahen Aufgaben  (Projekte) durch duale Studierende bis hin zur Bachelorarbeit</a:t>
            </a:r>
          </a:p>
          <a:p>
            <a:pPr marL="258763" indent="-258763">
              <a:spcBef>
                <a:spcPts val="600"/>
              </a:spcBef>
              <a:buClr>
                <a:schemeClr val="accent1"/>
              </a:buClr>
              <a:defRPr/>
            </a:pPr>
            <a:r>
              <a:rPr lang="de-DE" sz="1600" u="none" dirty="0">
                <a:latin typeface="Calibri" pitchFamily="34" charset="0"/>
                <a:cs typeface="Calibri" pitchFamily="34" charset="0"/>
              </a:rPr>
              <a:t>•	Erarbeitung gemeinsamer Entwicklungsziele für den Studiengang durch den Beirat </a:t>
            </a:r>
          </a:p>
        </p:txBody>
      </p:sp>
      <p:sp>
        <p:nvSpPr>
          <p:cNvPr id="7" name="Rechteck 6"/>
          <p:cNvSpPr>
            <a:spLocks noChangeArrowheads="1"/>
          </p:cNvSpPr>
          <p:nvPr/>
        </p:nvSpPr>
        <p:spPr bwMode="auto">
          <a:xfrm>
            <a:off x="4633913" y="1362075"/>
            <a:ext cx="4478337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</a:pPr>
            <a:r>
              <a:rPr lang="de-DE" sz="1600" b="1" u="none">
                <a:latin typeface="Calibri" pitchFamily="34" charset="0"/>
              </a:rPr>
              <a:t>Nachteile für Unternehmen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</a:pPr>
            <a:r>
              <a:rPr lang="de-DE" sz="1600" u="none">
                <a:latin typeface="Calibri" pitchFamily="34" charset="0"/>
              </a:rPr>
              <a:t>•	Ausbildungskosten für das Unternehmen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</a:pPr>
            <a:r>
              <a:rPr lang="de-DE" sz="1600" u="none">
                <a:latin typeface="Calibri" pitchFamily="34" charset="0"/>
              </a:rPr>
              <a:t>•	Koordinationsaufwand zwischen den Kooperationspartnern Berufsschule und Hochschule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</a:pPr>
            <a:r>
              <a:rPr lang="de-DE" sz="1600" u="none">
                <a:latin typeface="Calibri" pitchFamily="34" charset="0"/>
              </a:rPr>
              <a:t>•	Organisationsaufwand in der dualen Berufs-ausbildung  (3-Tage-Woche)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54000" y="1985963"/>
            <a:ext cx="86566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de-DE" sz="2400" b="1" u="none" dirty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5</a:t>
            </a:r>
          </a:p>
          <a:p>
            <a:pPr algn="ctr">
              <a:lnSpc>
                <a:spcPct val="250000"/>
              </a:lnSpc>
              <a:defRPr/>
            </a:pPr>
            <a:r>
              <a:rPr kumimoji="0" lang="de-DE" sz="2400" b="1" u="none" dirty="0">
                <a:latin typeface="Calibri" pitchFamily="34" charset="0"/>
                <a:cs typeface="Calibri" pitchFamily="34" charset="0"/>
              </a:rPr>
              <a:t>Ein Fazit und ein Ausblick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ChangeArrowheads="1"/>
          </p:cNvSpPr>
          <p:nvPr/>
        </p:nvSpPr>
        <p:spPr bwMode="auto">
          <a:xfrm>
            <a:off x="257175" y="1647825"/>
            <a:ext cx="8789988" cy="446246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457200" indent="-457200">
              <a:lnSpc>
                <a:spcPct val="114000"/>
              </a:lnSpc>
              <a:spcBef>
                <a:spcPts val="2400"/>
              </a:spcBef>
              <a:buClr>
                <a:srgbClr val="CC0000"/>
              </a:buClr>
              <a:buSzPct val="80000"/>
              <a:tabLst>
                <a:tab pos="5334000" algn="l"/>
              </a:tabLst>
            </a:pPr>
            <a:r>
              <a:rPr kumimoji="0" lang="de-DE" sz="2000" u="none">
                <a:latin typeface="Calibri" pitchFamily="34" charset="0"/>
              </a:rPr>
              <a:t>Die duale Studiengänge des Maschinenbaus an der Hochschule Hannover </a:t>
            </a:r>
          </a:p>
          <a:p>
            <a:pPr marL="457200" indent="-457200">
              <a:lnSpc>
                <a:spcPct val="114000"/>
              </a:lnSpc>
              <a:spcBef>
                <a:spcPts val="2400"/>
              </a:spcBef>
              <a:buSzPct val="80000"/>
              <a:buFont typeface="Arial" charset="0"/>
              <a:buChar char="•"/>
              <a:tabLst>
                <a:tab pos="5334000" algn="l"/>
              </a:tabLst>
            </a:pPr>
            <a:r>
              <a:rPr kumimoji="0" lang="de-DE" sz="2000" u="none">
                <a:latin typeface="Calibri" pitchFamily="34" charset="0"/>
              </a:rPr>
              <a:t>basieren auf einem ausgeklügelten Studienkonzept, in dem die </a:t>
            </a:r>
            <a:br>
              <a:rPr kumimoji="0" lang="de-DE" sz="2000" u="none">
                <a:latin typeface="Calibri" pitchFamily="34" charset="0"/>
              </a:rPr>
            </a:br>
            <a:r>
              <a:rPr kumimoji="0" lang="de-DE" sz="2000" u="none">
                <a:latin typeface="Calibri" pitchFamily="34" charset="0"/>
              </a:rPr>
              <a:t>Kooperationspartner Hochschule, Unternehmen und Berufsschule </a:t>
            </a:r>
            <a:br>
              <a:rPr kumimoji="0" lang="de-DE" sz="2000" u="none">
                <a:latin typeface="Calibri" pitchFamily="34" charset="0"/>
              </a:rPr>
            </a:br>
            <a:r>
              <a:rPr kumimoji="0" lang="de-DE" sz="2000" u="none">
                <a:latin typeface="Calibri" pitchFamily="34" charset="0"/>
              </a:rPr>
              <a:t>eng miteinander zusammenarbeiten</a:t>
            </a:r>
          </a:p>
          <a:p>
            <a:pPr marL="457200" indent="-457200">
              <a:lnSpc>
                <a:spcPct val="114000"/>
              </a:lnSpc>
              <a:spcBef>
                <a:spcPts val="2400"/>
              </a:spcBef>
              <a:buSzPct val="80000"/>
              <a:buFont typeface="Arial" charset="0"/>
              <a:buChar char="•"/>
              <a:tabLst>
                <a:tab pos="5334000" algn="l"/>
              </a:tabLst>
            </a:pPr>
            <a:r>
              <a:rPr kumimoji="0" lang="de-DE" sz="2000" u="none">
                <a:latin typeface="Calibri" pitchFamily="34" charset="0"/>
              </a:rPr>
              <a:t>berücksichtigten die Wünsche und Erfahrungen der Industrie</a:t>
            </a:r>
          </a:p>
          <a:p>
            <a:pPr marL="457200" indent="-457200">
              <a:lnSpc>
                <a:spcPct val="114000"/>
              </a:lnSpc>
              <a:spcBef>
                <a:spcPts val="2400"/>
              </a:spcBef>
              <a:buSzPct val="80000"/>
              <a:buFont typeface="Arial" charset="0"/>
              <a:buChar char="•"/>
              <a:tabLst>
                <a:tab pos="5334000" algn="l"/>
              </a:tabLst>
            </a:pPr>
            <a:r>
              <a:rPr kumimoji="0" lang="de-DE" sz="2000" u="none">
                <a:latin typeface="Calibri" pitchFamily="34" charset="0"/>
              </a:rPr>
              <a:t>führen zur erfolgreichen Kooperation zwischen der Hochschule und der Industrie</a:t>
            </a:r>
          </a:p>
          <a:p>
            <a:pPr marL="457200" indent="-457200">
              <a:lnSpc>
                <a:spcPct val="114000"/>
              </a:lnSpc>
              <a:spcBef>
                <a:spcPts val="2400"/>
              </a:spcBef>
              <a:buSzPct val="80000"/>
              <a:buFont typeface="Arial" charset="0"/>
              <a:buChar char="•"/>
              <a:tabLst>
                <a:tab pos="5334000" algn="l"/>
              </a:tabLst>
            </a:pPr>
            <a:r>
              <a:rPr kumimoji="0" lang="de-DE" sz="2000" u="none">
                <a:latin typeface="Calibri" pitchFamily="34" charset="0"/>
              </a:rPr>
              <a:t>bieten Unternehmen und Studierenden eine hohe Erfolgsquote bei der Personalbeschaffung und der Arbeitsplatzsuche</a:t>
            </a:r>
          </a:p>
        </p:txBody>
      </p:sp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257175" y="854075"/>
            <a:ext cx="8740775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60000"/>
              </a:spcBef>
              <a:tabLst>
                <a:tab pos="482600" algn="l"/>
              </a:tabLst>
            </a:pPr>
            <a:r>
              <a:rPr kumimoji="0" lang="de-DE" sz="2400" b="1" u="none">
                <a:latin typeface="Calibri" pitchFamily="34" charset="0"/>
              </a:rPr>
              <a:t>Das duale Studium führt alle Beteiligten in eine Win-Win-Situation.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210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0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10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10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6" grpId="0" uiExpand="1" build="p" bldLvl="2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ingekerbter Richtungspfeil 1"/>
          <p:cNvSpPr/>
          <p:nvPr/>
        </p:nvSpPr>
        <p:spPr>
          <a:xfrm>
            <a:off x="5275263" y="3732213"/>
            <a:ext cx="1590675" cy="792162"/>
          </a:xfrm>
          <a:prstGeom prst="chevro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de-DE" sz="1600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Lehre</a:t>
            </a:r>
            <a:br>
              <a:rPr lang="de-DE" sz="1600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endParaRPr lang="de-DE" sz="1600" u="none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20000"/>
              </a:spcBef>
              <a:buClr>
                <a:schemeClr val="accent1"/>
              </a:buClr>
              <a:defRPr/>
            </a:pPr>
            <a:endParaRPr lang="de-DE" sz="1600" u="none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ichtungspfeil 2"/>
          <p:cNvSpPr/>
          <p:nvPr/>
        </p:nvSpPr>
        <p:spPr>
          <a:xfrm>
            <a:off x="252413" y="3582988"/>
            <a:ext cx="1566862" cy="79216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de-DE" sz="1600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kein Hochschul-</a:t>
            </a:r>
            <a:r>
              <a:rPr lang="de-DE" sz="1600" u="none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zugang</a:t>
            </a:r>
            <a:endParaRPr lang="de-DE" sz="1600" u="none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Eingekerbter Richtungspfeil 3"/>
          <p:cNvSpPr/>
          <p:nvPr/>
        </p:nvSpPr>
        <p:spPr>
          <a:xfrm>
            <a:off x="5310188" y="4025900"/>
            <a:ext cx="1849437" cy="792163"/>
          </a:xfrm>
          <a:prstGeom prst="chevron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de-DE" sz="1600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B. Eng.</a:t>
            </a:r>
            <a:br>
              <a:rPr lang="de-DE" sz="1600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de-DE" sz="1600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(dual)</a:t>
            </a:r>
          </a:p>
        </p:txBody>
      </p:sp>
      <p:sp>
        <p:nvSpPr>
          <p:cNvPr id="5" name="Eingekerbter Richtungspfeil 4"/>
          <p:cNvSpPr/>
          <p:nvPr/>
        </p:nvSpPr>
        <p:spPr>
          <a:xfrm>
            <a:off x="7102475" y="4025900"/>
            <a:ext cx="1779588" cy="792163"/>
          </a:xfrm>
          <a:prstGeom prst="chevron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de-DE" sz="1600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M. Eng.</a:t>
            </a:r>
            <a:br>
              <a:rPr lang="de-DE" sz="1600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de-DE" sz="1600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(dual)</a:t>
            </a:r>
            <a:br>
              <a:rPr lang="de-DE" sz="1600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de-DE" sz="1600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+ Beruf</a:t>
            </a:r>
          </a:p>
        </p:txBody>
      </p:sp>
      <p:sp>
        <p:nvSpPr>
          <p:cNvPr id="6" name="Eingekerbter Richtungspfeil 5"/>
          <p:cNvSpPr/>
          <p:nvPr/>
        </p:nvSpPr>
        <p:spPr>
          <a:xfrm>
            <a:off x="1393825" y="3582988"/>
            <a:ext cx="1798638" cy="792162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de-DE" sz="1600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Lehre</a:t>
            </a:r>
          </a:p>
        </p:txBody>
      </p:sp>
      <p:sp>
        <p:nvSpPr>
          <p:cNvPr id="7" name="Eingekerbter Richtungspfeil 6"/>
          <p:cNvSpPr/>
          <p:nvPr/>
        </p:nvSpPr>
        <p:spPr>
          <a:xfrm>
            <a:off x="2697163" y="3582988"/>
            <a:ext cx="1665287" cy="792162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de-DE" sz="1600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Tech-</a:t>
            </a:r>
            <a:r>
              <a:rPr lang="de-DE" sz="1600" u="none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niker</a:t>
            </a:r>
            <a:endParaRPr lang="de-DE" sz="1600" u="none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ichtungspfeil 7"/>
          <p:cNvSpPr/>
          <p:nvPr/>
        </p:nvSpPr>
        <p:spPr>
          <a:xfrm>
            <a:off x="250825" y="2298700"/>
            <a:ext cx="1755775" cy="79375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de-DE" sz="1600" u="none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(Fach-) Hochschulreife</a:t>
            </a:r>
          </a:p>
        </p:txBody>
      </p:sp>
      <p:sp>
        <p:nvSpPr>
          <p:cNvPr id="9" name="Richtungspfeil 8"/>
          <p:cNvSpPr/>
          <p:nvPr/>
        </p:nvSpPr>
        <p:spPr>
          <a:xfrm>
            <a:off x="250825" y="4473575"/>
            <a:ext cx="1565275" cy="792163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de-DE" sz="1600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kein Hochschul-</a:t>
            </a:r>
            <a:r>
              <a:rPr lang="de-DE" sz="1600" u="none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zugang</a:t>
            </a:r>
            <a:endParaRPr lang="de-DE" sz="1600" u="none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Eingekerbter Richtungspfeil 9"/>
          <p:cNvSpPr/>
          <p:nvPr/>
        </p:nvSpPr>
        <p:spPr>
          <a:xfrm>
            <a:off x="1390650" y="4473575"/>
            <a:ext cx="1798638" cy="792163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de-DE" sz="1600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Lehre</a:t>
            </a:r>
          </a:p>
        </p:txBody>
      </p:sp>
      <p:sp>
        <p:nvSpPr>
          <p:cNvPr id="11" name="Eingekerbter Richtungspfeil 10"/>
          <p:cNvSpPr/>
          <p:nvPr/>
        </p:nvSpPr>
        <p:spPr>
          <a:xfrm>
            <a:off x="2693988" y="4473575"/>
            <a:ext cx="1665287" cy="792163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de-DE" sz="1600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Meister</a:t>
            </a:r>
          </a:p>
        </p:txBody>
      </p:sp>
      <p:sp>
        <p:nvSpPr>
          <p:cNvPr id="12" name="Richtungspfeil 11"/>
          <p:cNvSpPr/>
          <p:nvPr/>
        </p:nvSpPr>
        <p:spPr>
          <a:xfrm>
            <a:off x="247650" y="5364163"/>
            <a:ext cx="1566863" cy="79216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de-DE" sz="1600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kein Hochschul-</a:t>
            </a:r>
            <a:r>
              <a:rPr lang="de-DE" sz="1600" u="none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zugang</a:t>
            </a:r>
            <a:endParaRPr lang="de-DE" sz="1600" u="none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Eingekerbter Richtungspfeil 12"/>
          <p:cNvSpPr/>
          <p:nvPr/>
        </p:nvSpPr>
        <p:spPr>
          <a:xfrm>
            <a:off x="1387475" y="5364163"/>
            <a:ext cx="1800225" cy="792162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de-DE" sz="1600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Lehre</a:t>
            </a:r>
            <a:br>
              <a:rPr lang="de-DE" sz="1600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de-DE" sz="1600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(3 Jahre)</a:t>
            </a:r>
          </a:p>
        </p:txBody>
      </p:sp>
      <p:sp>
        <p:nvSpPr>
          <p:cNvPr id="14" name="Eingekerbter Richtungspfeil 13"/>
          <p:cNvSpPr/>
          <p:nvPr/>
        </p:nvSpPr>
        <p:spPr>
          <a:xfrm>
            <a:off x="2690813" y="5364163"/>
            <a:ext cx="1665287" cy="792162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de-DE" sz="1600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 Jahre</a:t>
            </a:r>
            <a:br>
              <a:rPr lang="de-DE" sz="1600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de-DE" sz="1600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Berufs-</a:t>
            </a:r>
            <a:r>
              <a:rPr lang="de-DE" sz="1600" u="none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praxis</a:t>
            </a:r>
            <a:endParaRPr lang="de-DE" sz="1600" u="none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Eingekerbter Richtungspfeil 14"/>
          <p:cNvSpPr/>
          <p:nvPr/>
        </p:nvSpPr>
        <p:spPr>
          <a:xfrm>
            <a:off x="5314950" y="2324100"/>
            <a:ext cx="1849438" cy="792163"/>
          </a:xfrm>
          <a:prstGeom prst="chevron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de-DE" sz="1600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B. Eng.</a:t>
            </a:r>
          </a:p>
        </p:txBody>
      </p:sp>
      <p:sp>
        <p:nvSpPr>
          <p:cNvPr id="16" name="Eingekerbter Richtungspfeil 15"/>
          <p:cNvSpPr/>
          <p:nvPr/>
        </p:nvSpPr>
        <p:spPr>
          <a:xfrm>
            <a:off x="7107238" y="2324100"/>
            <a:ext cx="1781175" cy="792163"/>
          </a:xfrm>
          <a:prstGeom prst="chevron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de-DE" sz="1600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M. Eng</a:t>
            </a:r>
          </a:p>
        </p:txBody>
      </p: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244475" y="3233738"/>
            <a:ext cx="41640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de-DE" sz="1600" b="1" u="none">
                <a:latin typeface="Calibri" pitchFamily="34" charset="0"/>
              </a:rPr>
              <a:t>Offene Hochschule (OHN):</a:t>
            </a:r>
          </a:p>
        </p:txBody>
      </p:sp>
      <p:sp>
        <p:nvSpPr>
          <p:cNvPr id="18" name="Textfeld 17"/>
          <p:cNvSpPr txBox="1">
            <a:spLocks noChangeArrowheads="1"/>
          </p:cNvSpPr>
          <p:nvPr/>
        </p:nvSpPr>
        <p:spPr bwMode="auto">
          <a:xfrm>
            <a:off x="5353050" y="3382963"/>
            <a:ext cx="31543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de-DE" sz="1600" b="1" u="none">
                <a:latin typeface="Calibri" pitchFamily="34" charset="0"/>
              </a:rPr>
              <a:t>dual:</a:t>
            </a:r>
          </a:p>
        </p:txBody>
      </p:sp>
      <p:sp>
        <p:nvSpPr>
          <p:cNvPr id="19" name="Textfeld 18"/>
          <p:cNvSpPr txBox="1">
            <a:spLocks noChangeArrowheads="1"/>
          </p:cNvSpPr>
          <p:nvPr/>
        </p:nvSpPr>
        <p:spPr bwMode="auto">
          <a:xfrm>
            <a:off x="5346700" y="5021263"/>
            <a:ext cx="18462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de-DE" sz="1600" b="1" u="none">
                <a:latin typeface="Calibri" pitchFamily="34" charset="0"/>
              </a:rPr>
              <a:t>Weiterbildung:</a:t>
            </a:r>
          </a:p>
        </p:txBody>
      </p:sp>
      <p:sp>
        <p:nvSpPr>
          <p:cNvPr id="20" name="Eingekerbter Richtungspfeil 19"/>
          <p:cNvSpPr/>
          <p:nvPr/>
        </p:nvSpPr>
        <p:spPr>
          <a:xfrm>
            <a:off x="7107238" y="5364163"/>
            <a:ext cx="1781175" cy="792162"/>
          </a:xfrm>
          <a:prstGeom prst="chevron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de-DE" sz="1600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M. Eng. (Teilzeit)</a:t>
            </a:r>
            <a:br>
              <a:rPr lang="de-DE" sz="1600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de-DE" sz="1600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+ Beruf</a:t>
            </a:r>
          </a:p>
        </p:txBody>
      </p:sp>
      <p:sp>
        <p:nvSpPr>
          <p:cNvPr id="21" name="Eingekerbter Richtungspfeil 20"/>
          <p:cNvSpPr/>
          <p:nvPr/>
        </p:nvSpPr>
        <p:spPr>
          <a:xfrm>
            <a:off x="5318125" y="5364163"/>
            <a:ext cx="1849438" cy="792162"/>
          </a:xfrm>
          <a:prstGeom prst="chevro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de-DE" sz="1600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Studium</a:t>
            </a:r>
            <a:br>
              <a:rPr lang="de-DE" sz="1600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de-DE" sz="1600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+ 2 Jahre Praxis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5281613" y="1558925"/>
            <a:ext cx="3609975" cy="3397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de-DE" sz="1600" b="1" u="none" dirty="0">
                <a:latin typeface="Calibri" pitchFamily="34" charset="0"/>
                <a:cs typeface="Calibri" pitchFamily="34" charset="0"/>
              </a:rPr>
              <a:t>Studium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242888" y="1558925"/>
            <a:ext cx="4084637" cy="3397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de-DE" sz="1600" b="1" u="none" dirty="0">
                <a:latin typeface="Calibri" pitchFamily="34" charset="0"/>
                <a:cs typeface="Calibri" pitchFamily="34" charset="0"/>
              </a:rPr>
              <a:t>Hochschulzugang</a:t>
            </a:r>
          </a:p>
        </p:txBody>
      </p:sp>
      <p:sp>
        <p:nvSpPr>
          <p:cNvPr id="26" name="Ellipse 25"/>
          <p:cNvSpPr/>
          <p:nvPr/>
        </p:nvSpPr>
        <p:spPr>
          <a:xfrm>
            <a:off x="3967163" y="2546350"/>
            <a:ext cx="576262" cy="576263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de-DE" sz="3600" b="1" u="none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27" name="Ellipse 26"/>
          <p:cNvSpPr/>
          <p:nvPr/>
        </p:nvSpPr>
        <p:spPr>
          <a:xfrm>
            <a:off x="4529138" y="4584700"/>
            <a:ext cx="576262" cy="576263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de-DE" sz="3600" b="1" u="none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9" name="Bogen 28"/>
          <p:cNvSpPr/>
          <p:nvPr/>
        </p:nvSpPr>
        <p:spPr>
          <a:xfrm>
            <a:off x="2016125" y="2433638"/>
            <a:ext cx="1935163" cy="628650"/>
          </a:xfrm>
          <a:prstGeom prst="arc">
            <a:avLst>
              <a:gd name="adj1" fmla="val 11174472"/>
              <a:gd name="adj2" fmla="val 21289577"/>
            </a:avLst>
          </a:prstGeom>
          <a:ln w="444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defRPr/>
            </a:pPr>
            <a:endParaRPr lang="de-DE" u="non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Freihandform 29"/>
          <p:cNvSpPr/>
          <p:nvPr/>
        </p:nvSpPr>
        <p:spPr>
          <a:xfrm>
            <a:off x="4556125" y="3101975"/>
            <a:ext cx="1166813" cy="817563"/>
          </a:xfrm>
          <a:custGeom>
            <a:avLst/>
            <a:gdLst>
              <a:gd name="connsiteX0" fmla="*/ 0 w 775607"/>
              <a:gd name="connsiteY0" fmla="*/ 0 h 631372"/>
              <a:gd name="connsiteX1" fmla="*/ 498022 w 775607"/>
              <a:gd name="connsiteY1" fmla="*/ 498022 h 631372"/>
              <a:gd name="connsiteX2" fmla="*/ 734786 w 775607"/>
              <a:gd name="connsiteY2" fmla="*/ 612322 h 631372"/>
              <a:gd name="connsiteX3" fmla="*/ 742950 w 775607"/>
              <a:gd name="connsiteY3" fmla="*/ 612322 h 631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5607" h="631372">
                <a:moveTo>
                  <a:pt x="0" y="0"/>
                </a:moveTo>
                <a:cubicBezTo>
                  <a:pt x="187779" y="197984"/>
                  <a:pt x="375558" y="395968"/>
                  <a:pt x="498022" y="498022"/>
                </a:cubicBezTo>
                <a:cubicBezTo>
                  <a:pt x="620486" y="600076"/>
                  <a:pt x="693965" y="593272"/>
                  <a:pt x="734786" y="612322"/>
                </a:cubicBezTo>
                <a:cubicBezTo>
                  <a:pt x="775607" y="631372"/>
                  <a:pt x="759278" y="621847"/>
                  <a:pt x="742950" y="612322"/>
                </a:cubicBezTo>
              </a:path>
            </a:pathLst>
          </a:cu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defRPr/>
            </a:pPr>
            <a:endParaRPr lang="de-DE" u="non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Bogen 30"/>
          <p:cNvSpPr/>
          <p:nvPr/>
        </p:nvSpPr>
        <p:spPr>
          <a:xfrm rot="-1800000">
            <a:off x="4814888" y="4340225"/>
            <a:ext cx="1225550" cy="760413"/>
          </a:xfrm>
          <a:prstGeom prst="arc">
            <a:avLst>
              <a:gd name="adj1" fmla="val 13743102"/>
              <a:gd name="adj2" fmla="val 20676079"/>
            </a:avLst>
          </a:prstGeom>
          <a:ln w="444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defRPr/>
            </a:pPr>
            <a:endParaRPr lang="de-DE" u="non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916" name="Geschweifte Klammer rechts 31"/>
          <p:cNvSpPr>
            <a:spLocks/>
          </p:cNvSpPr>
          <p:nvPr/>
        </p:nvSpPr>
        <p:spPr bwMode="auto">
          <a:xfrm>
            <a:off x="4270375" y="3592513"/>
            <a:ext cx="285750" cy="2555875"/>
          </a:xfrm>
          <a:prstGeom prst="rightBrace">
            <a:avLst>
              <a:gd name="adj1" fmla="val 8323"/>
              <a:gd name="adj2" fmla="val 50000"/>
            </a:avLst>
          </a:prstGeom>
          <a:noFill/>
          <a:ln w="12700" cap="sq" algn="ctr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endParaRPr lang="de-DE"/>
          </a:p>
        </p:txBody>
      </p:sp>
      <p:sp>
        <p:nvSpPr>
          <p:cNvPr id="33" name="Geschweifte Klammer rechts 32"/>
          <p:cNvSpPr/>
          <p:nvPr/>
        </p:nvSpPr>
        <p:spPr bwMode="auto">
          <a:xfrm>
            <a:off x="4310063" y="3584575"/>
            <a:ext cx="196850" cy="2554288"/>
          </a:xfrm>
          <a:prstGeom prst="rightBrace">
            <a:avLst>
              <a:gd name="adj1" fmla="val 8333"/>
              <a:gd name="adj2" fmla="val 50633"/>
            </a:avLst>
          </a:prstGeom>
          <a:noFill/>
          <a:ln w="12700" cap="sq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2075" tIns="46038" rIns="92075" bIns="46038" anchor="ctr"/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de-DE"/>
          </a:p>
        </p:txBody>
      </p:sp>
      <p:sp>
        <p:nvSpPr>
          <p:cNvPr id="37918" name="Text Box 5"/>
          <p:cNvSpPr txBox="1">
            <a:spLocks noChangeArrowheads="1"/>
          </p:cNvSpPr>
          <p:nvPr/>
        </p:nvSpPr>
        <p:spPr bwMode="auto">
          <a:xfrm>
            <a:off x="109538" y="854075"/>
            <a:ext cx="9034462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60000"/>
              </a:spcBef>
              <a:buClr>
                <a:schemeClr val="accent1"/>
              </a:buClr>
              <a:tabLst>
                <a:tab pos="482600" algn="l"/>
              </a:tabLst>
            </a:pPr>
            <a:r>
              <a:rPr kumimoji="0" lang="de-DE" sz="2400" b="1" u="none">
                <a:latin typeface="Calibri" pitchFamily="34" charset="0"/>
              </a:rPr>
              <a:t>Spätentwickler haben mit dem dualen Studium neue Chancen.</a:t>
            </a:r>
          </a:p>
        </p:txBody>
      </p:sp>
      <p:sp>
        <p:nvSpPr>
          <p:cNvPr id="35" name="Textfeld 34"/>
          <p:cNvSpPr txBox="1">
            <a:spLocks noChangeArrowheads="1"/>
          </p:cNvSpPr>
          <p:nvPr/>
        </p:nvSpPr>
        <p:spPr bwMode="auto">
          <a:xfrm>
            <a:off x="5341938" y="1984375"/>
            <a:ext cx="31543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de-DE" sz="1600" b="1" u="none">
                <a:latin typeface="Calibri" pitchFamily="34" charset="0"/>
              </a:rPr>
              <a:t>klassisch:</a:t>
            </a:r>
          </a:p>
        </p:txBody>
      </p:sp>
      <p:sp>
        <p:nvSpPr>
          <p:cNvPr id="36" name="Textfeld 35"/>
          <p:cNvSpPr txBox="1">
            <a:spLocks noChangeArrowheads="1"/>
          </p:cNvSpPr>
          <p:nvPr/>
        </p:nvSpPr>
        <p:spPr bwMode="auto">
          <a:xfrm>
            <a:off x="255588" y="1984375"/>
            <a:ext cx="31543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de-DE" sz="1600" b="1" u="none">
                <a:latin typeface="Calibri" pitchFamily="34" charset="0"/>
              </a:rPr>
              <a:t>traditionell: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 animBg="1"/>
      <p:bldP spid="21" grpId="0" animBg="1"/>
      <p:bldP spid="26" grpId="0" animBg="1"/>
      <p:bldP spid="27" grpId="0" animBg="1"/>
      <p:bldP spid="33" grpId="0" animBg="1"/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54000" y="1985963"/>
            <a:ext cx="86566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de-DE" sz="2400" b="1" u="none" dirty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1</a:t>
            </a:r>
          </a:p>
          <a:p>
            <a:pPr algn="ctr">
              <a:lnSpc>
                <a:spcPct val="250000"/>
              </a:lnSpc>
              <a:defRPr/>
            </a:pPr>
            <a:r>
              <a:rPr kumimoji="0" lang="de-DE" sz="2400" b="1" u="none" dirty="0">
                <a:latin typeface="Calibri" pitchFamily="34" charset="0"/>
                <a:cs typeface="Calibri" pitchFamily="34" charset="0"/>
              </a:rPr>
              <a:t>Die Hochschule Hannover und </a:t>
            </a:r>
            <a:br>
              <a:rPr kumimoji="0" lang="de-DE" sz="2400" b="1" u="none" dirty="0">
                <a:latin typeface="Calibri" pitchFamily="34" charset="0"/>
                <a:cs typeface="Calibri" pitchFamily="34" charset="0"/>
              </a:rPr>
            </a:br>
            <a:r>
              <a:rPr kumimoji="0" lang="de-DE" sz="2400" b="1" u="none" dirty="0">
                <a:latin typeface="Calibri" pitchFamily="34" charset="0"/>
                <a:cs typeface="Calibri" pitchFamily="34" charset="0"/>
              </a:rPr>
              <a:t>ihre dualen Studiengänge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3"/>
          <p:cNvSpPr txBox="1">
            <a:spLocks noChangeArrowheads="1"/>
          </p:cNvSpPr>
          <p:nvPr/>
        </p:nvSpPr>
        <p:spPr bwMode="auto">
          <a:xfrm>
            <a:off x="257175" y="854075"/>
            <a:ext cx="874077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60000"/>
              </a:spcBef>
              <a:tabLst>
                <a:tab pos="482600" algn="l"/>
              </a:tabLst>
            </a:pPr>
            <a:r>
              <a:rPr kumimoji="0" lang="de-DE" sz="1800" b="1" u="none">
                <a:latin typeface="Calibri" pitchFamily="34" charset="0"/>
              </a:rPr>
              <a:t>Teamgeist und Spaß sind wichtig, auch im Job!</a:t>
            </a:r>
          </a:p>
        </p:txBody>
      </p:sp>
      <p:pic>
        <p:nvPicPr>
          <p:cNvPr id="4" name="Grafik 3" descr="IMG_0146.jpg"/>
          <p:cNvPicPr>
            <a:picLocks noChangeAspect="1"/>
          </p:cNvPicPr>
          <p:nvPr/>
        </p:nvPicPr>
        <p:blipFill>
          <a:blip r:embed="rId2"/>
          <a:srcRect l="10629" t="21970" r="11693"/>
          <a:stretch>
            <a:fillRect/>
          </a:stretch>
        </p:blipFill>
        <p:spPr bwMode="auto">
          <a:xfrm>
            <a:off x="230188" y="1577975"/>
            <a:ext cx="4260850" cy="321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4" descr="VT-Kick 02.06.10 025.jpg"/>
          <p:cNvPicPr>
            <a:picLocks noChangeAspect="1"/>
          </p:cNvPicPr>
          <p:nvPr/>
        </p:nvPicPr>
        <p:blipFill>
          <a:blip r:embed="rId3"/>
          <a:srcRect t="3691" r="4984" b="6152"/>
          <a:stretch>
            <a:fillRect/>
          </a:stretch>
        </p:blipFill>
        <p:spPr bwMode="auto">
          <a:xfrm>
            <a:off x="4164013" y="2865438"/>
            <a:ext cx="4819650" cy="3429000"/>
          </a:xfrm>
          <a:prstGeom prst="rect">
            <a:avLst/>
          </a:prstGeom>
          <a:noFill/>
          <a:ln w="349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508500" y="1577975"/>
            <a:ext cx="3500438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60000"/>
              </a:spcBef>
            </a:pPr>
            <a:r>
              <a:rPr kumimoji="0" lang="de-DE" sz="1600" b="1" u="none">
                <a:latin typeface="Calibri" pitchFamily="34" charset="0"/>
                <a:sym typeface="Wingdings" pitchFamily="2" charset="2"/>
              </a:rPr>
              <a:t></a:t>
            </a:r>
            <a:br>
              <a:rPr kumimoji="0" lang="de-DE" sz="1600" b="1" u="none">
                <a:latin typeface="Calibri" pitchFamily="34" charset="0"/>
                <a:sym typeface="Wingdings" pitchFamily="2" charset="2"/>
              </a:rPr>
            </a:br>
            <a:r>
              <a:rPr kumimoji="0" lang="de-DE" sz="1600" b="1" u="none">
                <a:latin typeface="Calibri" pitchFamily="34" charset="0"/>
              </a:rPr>
              <a:t>WMM-Team</a:t>
            </a:r>
            <a:br>
              <a:rPr kumimoji="0" lang="de-DE" sz="1600" b="1" u="none">
                <a:latin typeface="Calibri" pitchFamily="34" charset="0"/>
              </a:rPr>
            </a:br>
            <a:r>
              <a:rPr kumimoji="0" lang="de-DE" sz="1600" b="1" u="none">
                <a:latin typeface="Calibri" pitchFamily="34" charset="0"/>
              </a:rPr>
              <a:t>(Sieger Hochschulmeisterschaft 2010)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7150" y="5265738"/>
            <a:ext cx="4098925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875" indent="-269875" algn="r">
              <a:lnSpc>
                <a:spcPct val="120000"/>
              </a:lnSpc>
              <a:spcBef>
                <a:spcPct val="60000"/>
              </a:spcBef>
              <a:tabLst>
                <a:tab pos="269875" algn="l"/>
              </a:tabLst>
            </a:pPr>
            <a:r>
              <a:rPr kumimoji="0" lang="de-DE" sz="1600" b="1" u="none">
                <a:latin typeface="Calibri" pitchFamily="34" charset="0"/>
                <a:sym typeface="Wingdings" pitchFamily="2" charset="2"/>
              </a:rPr>
              <a:t> </a:t>
            </a:r>
            <a:br>
              <a:rPr kumimoji="0" lang="de-DE" sz="1600" b="1" u="none">
                <a:latin typeface="Calibri" pitchFamily="34" charset="0"/>
                <a:sym typeface="Wingdings" pitchFamily="2" charset="2"/>
              </a:rPr>
            </a:br>
            <a:r>
              <a:rPr kumimoji="0" lang="de-DE" sz="1600" b="1" u="none">
                <a:latin typeface="Calibri" pitchFamily="34" charset="0"/>
                <a:sym typeface="Wingdings" pitchFamily="2" charset="2"/>
              </a:rPr>
              <a:t>VT-Jahrgang 2007</a:t>
            </a:r>
            <a:br>
              <a:rPr kumimoji="0" lang="de-DE" sz="1600" b="1" u="none">
                <a:latin typeface="Calibri" pitchFamily="34" charset="0"/>
                <a:sym typeface="Wingdings" pitchFamily="2" charset="2"/>
              </a:rPr>
            </a:br>
            <a:r>
              <a:rPr kumimoji="0" lang="de-DE" sz="1600" b="1" u="none">
                <a:latin typeface="Calibri" pitchFamily="34" charset="0"/>
                <a:sym typeface="Wingdings" pitchFamily="2" charset="2"/>
              </a:rPr>
              <a:t>(SoS-Abschlusskick 2010)</a:t>
            </a:r>
            <a:endParaRPr kumimoji="0" lang="de-DE" sz="1600" b="1" u="none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0825" y="2060575"/>
            <a:ext cx="8737600" cy="297656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buClr>
                <a:schemeClr val="accent6"/>
              </a:buClr>
              <a:tabLst>
                <a:tab pos="355600" algn="l"/>
                <a:tab pos="1884363" algn="l"/>
                <a:tab pos="5738813" algn="l"/>
              </a:tabLst>
              <a:defRPr/>
            </a:pPr>
            <a:r>
              <a:rPr kumimoji="0" lang="de-DE" sz="8000" b="1" u="none" dirty="0">
                <a:latin typeface="Calibri" pitchFamily="34" charset="0"/>
                <a:cs typeface="Calibri" pitchFamily="34" charset="0"/>
              </a:rPr>
              <a:t>Danke für Ihre </a:t>
            </a:r>
          </a:p>
          <a:p>
            <a:pPr algn="ctr">
              <a:lnSpc>
                <a:spcPct val="114000"/>
              </a:lnSpc>
              <a:spcBef>
                <a:spcPts val="600"/>
              </a:spcBef>
              <a:buClr>
                <a:schemeClr val="accent6"/>
              </a:buClr>
              <a:tabLst>
                <a:tab pos="355600" algn="l"/>
                <a:tab pos="1884363" algn="l"/>
                <a:tab pos="5738813" algn="l"/>
              </a:tabLst>
              <a:defRPr/>
            </a:pPr>
            <a:r>
              <a:rPr kumimoji="0" lang="de-DE" sz="8000" b="1" u="none" dirty="0">
                <a:latin typeface="Calibri" pitchFamily="34" charset="0"/>
                <a:cs typeface="Calibri" pitchFamily="34" charset="0"/>
              </a:rPr>
              <a:t>Aufmerksamkeit</a:t>
            </a:r>
            <a:endParaRPr kumimoji="0" lang="de-DE" sz="8000" u="none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5" descr="1 Gebaeude aussen"/>
          <p:cNvPicPr>
            <a:picLocks noChangeAspect="1" noChangeArrowheads="1"/>
          </p:cNvPicPr>
          <p:nvPr/>
        </p:nvPicPr>
        <p:blipFill>
          <a:blip r:embed="rId2"/>
          <a:srcRect t="4884"/>
          <a:stretch>
            <a:fillRect/>
          </a:stretch>
        </p:blipFill>
        <p:spPr bwMode="auto">
          <a:xfrm>
            <a:off x="3014663" y="1400175"/>
            <a:ext cx="2360612" cy="1682750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9" name="Picture 6" descr="Expo Pla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1488" y="3135313"/>
            <a:ext cx="2354262" cy="1571625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602288" y="1341438"/>
            <a:ext cx="3354387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de-DE" sz="1400" b="1" u="none" kern="0" dirty="0">
                <a:latin typeface="Calibri" pitchFamily="34" charset="0"/>
                <a:cs typeface="Calibri" pitchFamily="34" charset="0"/>
              </a:rPr>
              <a:t>Campus </a:t>
            </a:r>
            <a:r>
              <a:rPr kumimoji="0" lang="de-DE" sz="1400" b="1" u="none" kern="0" dirty="0" err="1">
                <a:latin typeface="Calibri" pitchFamily="34" charset="0"/>
                <a:cs typeface="Calibri" pitchFamily="34" charset="0"/>
              </a:rPr>
              <a:t>Ricklinger</a:t>
            </a:r>
            <a:r>
              <a:rPr kumimoji="0" lang="de-DE" sz="1400" b="1" u="none" kern="0" dirty="0">
                <a:latin typeface="Calibri" pitchFamily="34" charset="0"/>
                <a:cs typeface="Calibri" pitchFamily="34" charset="0"/>
              </a:rPr>
              <a:t> Stadtweg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de-DE" sz="1400" b="1" u="none" kern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z. Zt. mit „Außenstelle Bismarckstraße“</a:t>
            </a:r>
          </a:p>
          <a:p>
            <a:pPr marL="538163" indent="-538163" fontAlgn="auto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tabLst>
                <a:tab pos="538163" algn="l"/>
              </a:tabLst>
              <a:defRPr/>
            </a:pPr>
            <a:r>
              <a:rPr kumimoji="0" lang="de-DE" sz="1400" b="1" u="none" kern="0" dirty="0">
                <a:latin typeface="Calibri" pitchFamily="34" charset="0"/>
                <a:cs typeface="Calibri" pitchFamily="34" charset="0"/>
              </a:rPr>
              <a:t>Fak. I </a:t>
            </a:r>
            <a:r>
              <a:rPr kumimoji="0" lang="de-DE" sz="1400" u="none" kern="0" dirty="0">
                <a:latin typeface="Calibri" pitchFamily="34" charset="0"/>
                <a:cs typeface="Calibri" pitchFamily="34" charset="0"/>
              </a:rPr>
              <a:t>	Elektro- und Informationstechnik</a:t>
            </a:r>
          </a:p>
          <a:p>
            <a:pPr marL="538163" indent="-538163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tabLst>
                <a:tab pos="538163" algn="l"/>
              </a:tabLst>
              <a:defRPr/>
            </a:pPr>
            <a:r>
              <a:rPr kumimoji="0" lang="de-DE" sz="1400" b="1" u="none" kern="0" dirty="0">
                <a:latin typeface="Calibri" pitchFamily="34" charset="0"/>
                <a:cs typeface="Calibri" pitchFamily="34" charset="0"/>
              </a:rPr>
              <a:t>Fak. II </a:t>
            </a:r>
            <a:r>
              <a:rPr kumimoji="0" lang="de-DE" sz="1400" u="none" kern="0" dirty="0">
                <a:latin typeface="Calibri" pitchFamily="34" charset="0"/>
                <a:cs typeface="Calibri" pitchFamily="34" charset="0"/>
              </a:rPr>
              <a:t>	Maschinenbau und Bioverfahrenstechnik</a:t>
            </a:r>
          </a:p>
          <a:p>
            <a:pPr marL="538163" indent="-538163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tabLst>
                <a:tab pos="538163" algn="l"/>
              </a:tabLst>
              <a:defRPr/>
            </a:pPr>
            <a:r>
              <a:rPr kumimoji="0" lang="de-DE" sz="1400" b="1" u="none" kern="0" dirty="0">
                <a:latin typeface="Calibri" pitchFamily="34" charset="0"/>
                <a:cs typeface="Calibri" pitchFamily="34" charset="0"/>
              </a:rPr>
              <a:t>Fak. IV </a:t>
            </a:r>
            <a:r>
              <a:rPr kumimoji="0" lang="de-DE" sz="1400" u="none" kern="0" dirty="0">
                <a:latin typeface="Calibri" pitchFamily="34" charset="0"/>
                <a:cs typeface="Calibri" pitchFamily="34" charset="0"/>
              </a:rPr>
              <a:t>	Wirtschaft und Informatik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605463" y="3430588"/>
            <a:ext cx="3244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de-DE" sz="1400" b="1" u="none" kern="0" dirty="0">
                <a:latin typeface="Calibri" pitchFamily="34" charset="0"/>
                <a:cs typeface="Calibri" pitchFamily="34" charset="0"/>
              </a:rPr>
              <a:t>Campus Expo </a:t>
            </a:r>
            <a:r>
              <a:rPr kumimoji="0" lang="de-DE" sz="1400" b="1" u="none" kern="0" dirty="0" err="1">
                <a:latin typeface="Calibri" pitchFamily="34" charset="0"/>
                <a:cs typeface="Calibri" pitchFamily="34" charset="0"/>
              </a:rPr>
              <a:t>Plaza</a:t>
            </a:r>
            <a:endParaRPr kumimoji="0" lang="de-DE" sz="1400" b="1" u="none" kern="0" dirty="0">
              <a:latin typeface="Calibri" pitchFamily="34" charset="0"/>
              <a:cs typeface="Calibri" pitchFamily="34" charset="0"/>
            </a:endParaRPr>
          </a:p>
          <a:p>
            <a:pPr marL="538163" indent="-538163" fontAlgn="auto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kumimoji="0" lang="de-DE" sz="1400" b="1" u="none" kern="0" dirty="0">
                <a:latin typeface="Calibri" pitchFamily="34" charset="0"/>
                <a:cs typeface="Calibri" pitchFamily="34" charset="0"/>
              </a:rPr>
              <a:t>Fak. III</a:t>
            </a:r>
            <a:r>
              <a:rPr kumimoji="0" lang="de-DE" sz="1400" u="none" kern="0" dirty="0">
                <a:latin typeface="Calibri" pitchFamily="34" charset="0"/>
                <a:cs typeface="Calibri" pitchFamily="34" charset="0"/>
              </a:rPr>
              <a:t>	Medien, Information und Design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584825" y="5103813"/>
            <a:ext cx="344487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de-DE" sz="1400" b="1" u="none" kern="0" dirty="0">
                <a:latin typeface="Calibri" pitchFamily="34" charset="0"/>
                <a:cs typeface="Calibri" pitchFamily="34" charset="0"/>
              </a:rPr>
              <a:t>Campus </a:t>
            </a:r>
            <a:r>
              <a:rPr kumimoji="0" lang="de-DE" sz="1400" b="1" u="none" kern="0" dirty="0" err="1">
                <a:latin typeface="Calibri" pitchFamily="34" charset="0"/>
                <a:cs typeface="Calibri" pitchFamily="34" charset="0"/>
              </a:rPr>
              <a:t>Blumhardtstraße</a:t>
            </a:r>
            <a:r>
              <a:rPr kumimoji="0" lang="de-DE" sz="1400" b="1" u="none" kern="0" dirty="0">
                <a:latin typeface="Calibri" pitchFamily="34" charset="0"/>
                <a:cs typeface="Calibri" pitchFamily="34" charset="0"/>
              </a:rPr>
              <a:t> (Kleefeld)</a:t>
            </a:r>
          </a:p>
          <a:p>
            <a:pPr marL="538163" indent="-538163" fontAlgn="auto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tabLst>
                <a:tab pos="538163" algn="l"/>
              </a:tabLst>
              <a:defRPr/>
            </a:pPr>
            <a:r>
              <a:rPr kumimoji="0" lang="de-DE" sz="1400" b="1" u="none" kern="0" dirty="0">
                <a:latin typeface="Calibri" pitchFamily="34" charset="0"/>
                <a:cs typeface="Calibri" pitchFamily="34" charset="0"/>
              </a:rPr>
              <a:t>Fak. V 	</a:t>
            </a:r>
            <a:r>
              <a:rPr kumimoji="0" lang="de-DE" sz="1400" u="none" kern="0" dirty="0">
                <a:latin typeface="Calibri" pitchFamily="34" charset="0"/>
                <a:cs typeface="Calibri" pitchFamily="34" charset="0"/>
              </a:rPr>
              <a:t>Diakonie, Gesundheit, Soziales</a:t>
            </a:r>
          </a:p>
        </p:txBody>
      </p:sp>
      <p:pic>
        <p:nvPicPr>
          <p:cNvPr id="13" name="Picture 12" descr="_H2I356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11488" y="4759325"/>
            <a:ext cx="2355850" cy="1570038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</p:pic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138113" y="757238"/>
            <a:ext cx="8656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de-DE" sz="2400" b="1" u="none">
                <a:latin typeface="Calibri" pitchFamily="34" charset="0"/>
              </a:rPr>
              <a:t>Das duale Ingenieursstudium ist in Fakultät II verankert.</a:t>
            </a:r>
            <a:endParaRPr kumimoji="0" lang="de-DE" sz="2200" b="1" u="none">
              <a:latin typeface="Calibri" pitchFamily="34" charset="0"/>
            </a:endParaRPr>
          </a:p>
        </p:txBody>
      </p:sp>
      <p:pic>
        <p:nvPicPr>
          <p:cNvPr id="9224" name="Grafik 14" descr="verteilung.jpg"/>
          <p:cNvPicPr>
            <a:picLocks noChangeAspect="1"/>
          </p:cNvPicPr>
          <p:nvPr/>
        </p:nvPicPr>
        <p:blipFill>
          <a:blip r:embed="rId5"/>
          <a:srcRect l="31180" t="22563" r="20580" b="1962"/>
          <a:stretch>
            <a:fillRect/>
          </a:stretch>
        </p:blipFill>
        <p:spPr bwMode="auto">
          <a:xfrm>
            <a:off x="411163" y="2586038"/>
            <a:ext cx="1922462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Textfeld 16"/>
          <p:cNvSpPr txBox="1">
            <a:spLocks noChangeArrowheads="1"/>
          </p:cNvSpPr>
          <p:nvPr/>
        </p:nvSpPr>
        <p:spPr bwMode="auto">
          <a:xfrm>
            <a:off x="795338" y="2693988"/>
            <a:ext cx="727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de-DE" sz="1400" b="1" u="none">
                <a:solidFill>
                  <a:schemeClr val="bg1"/>
                </a:solidFill>
                <a:latin typeface="Calibri" pitchFamily="34" charset="0"/>
              </a:rPr>
              <a:t>Fak. V</a:t>
            </a:r>
            <a:br>
              <a:rPr lang="de-DE" sz="1400" b="1" u="none">
                <a:solidFill>
                  <a:schemeClr val="bg1"/>
                </a:solidFill>
                <a:latin typeface="Calibri" pitchFamily="34" charset="0"/>
              </a:rPr>
            </a:br>
            <a:r>
              <a:rPr lang="de-DE" sz="1400" b="1" u="none">
                <a:solidFill>
                  <a:schemeClr val="bg1"/>
                </a:solidFill>
                <a:latin typeface="Calibri" pitchFamily="34" charset="0"/>
              </a:rPr>
              <a:t>(15 %)</a:t>
            </a:r>
          </a:p>
        </p:txBody>
      </p:sp>
      <p:sp>
        <p:nvSpPr>
          <p:cNvPr id="9226" name="Textfeld 17"/>
          <p:cNvSpPr txBox="1">
            <a:spLocks noChangeArrowheads="1"/>
          </p:cNvSpPr>
          <p:nvPr/>
        </p:nvSpPr>
        <p:spPr bwMode="auto">
          <a:xfrm>
            <a:off x="1601788" y="3565525"/>
            <a:ext cx="7254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de-DE" sz="1400" b="1" u="none">
                <a:solidFill>
                  <a:schemeClr val="bg1"/>
                </a:solidFill>
                <a:latin typeface="Calibri" pitchFamily="34" charset="0"/>
              </a:rPr>
              <a:t>Fak. II</a:t>
            </a:r>
            <a:br>
              <a:rPr lang="de-DE" sz="1400" b="1" u="none">
                <a:solidFill>
                  <a:schemeClr val="bg1"/>
                </a:solidFill>
                <a:latin typeface="Calibri" pitchFamily="34" charset="0"/>
              </a:rPr>
            </a:br>
            <a:r>
              <a:rPr lang="de-DE" sz="1400" b="1" u="none">
                <a:solidFill>
                  <a:schemeClr val="bg1"/>
                </a:solidFill>
                <a:latin typeface="Calibri" pitchFamily="34" charset="0"/>
              </a:rPr>
              <a:t>(25 %)</a:t>
            </a:r>
          </a:p>
        </p:txBody>
      </p:sp>
      <p:sp>
        <p:nvSpPr>
          <p:cNvPr id="9227" name="Textfeld 18"/>
          <p:cNvSpPr txBox="1">
            <a:spLocks noChangeArrowheads="1"/>
          </p:cNvSpPr>
          <p:nvPr/>
        </p:nvSpPr>
        <p:spPr bwMode="auto">
          <a:xfrm>
            <a:off x="1401763" y="2819400"/>
            <a:ext cx="727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de-DE" sz="1400" b="1" u="none">
                <a:solidFill>
                  <a:schemeClr val="bg1"/>
                </a:solidFill>
                <a:latin typeface="Calibri" pitchFamily="34" charset="0"/>
              </a:rPr>
              <a:t>Fak. I</a:t>
            </a:r>
            <a:br>
              <a:rPr lang="de-DE" sz="1400" b="1" u="none">
                <a:solidFill>
                  <a:schemeClr val="bg1"/>
                </a:solidFill>
                <a:latin typeface="Calibri" pitchFamily="34" charset="0"/>
              </a:rPr>
            </a:br>
            <a:r>
              <a:rPr lang="de-DE" sz="1400" b="1" u="none">
                <a:solidFill>
                  <a:schemeClr val="bg1"/>
                </a:solidFill>
                <a:latin typeface="Calibri" pitchFamily="34" charset="0"/>
              </a:rPr>
              <a:t>(20 %)</a:t>
            </a:r>
          </a:p>
        </p:txBody>
      </p:sp>
      <p:sp>
        <p:nvSpPr>
          <p:cNvPr id="9228" name="Textfeld 19"/>
          <p:cNvSpPr txBox="1">
            <a:spLocks noChangeArrowheads="1"/>
          </p:cNvSpPr>
          <p:nvPr/>
        </p:nvSpPr>
        <p:spPr bwMode="auto">
          <a:xfrm>
            <a:off x="839788" y="3814763"/>
            <a:ext cx="7254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de-DE" sz="1400" b="1" u="none">
                <a:solidFill>
                  <a:schemeClr val="bg1"/>
                </a:solidFill>
                <a:latin typeface="Calibri" pitchFamily="34" charset="0"/>
              </a:rPr>
              <a:t>Fak. III</a:t>
            </a:r>
            <a:br>
              <a:rPr lang="de-DE" sz="1400" b="1" u="none">
                <a:solidFill>
                  <a:schemeClr val="bg1"/>
                </a:solidFill>
                <a:latin typeface="Calibri" pitchFamily="34" charset="0"/>
              </a:rPr>
            </a:br>
            <a:r>
              <a:rPr lang="de-DE" sz="1400" b="1" u="none">
                <a:solidFill>
                  <a:schemeClr val="bg1"/>
                </a:solidFill>
                <a:latin typeface="Calibri" pitchFamily="34" charset="0"/>
              </a:rPr>
              <a:t>(23 %)</a:t>
            </a:r>
          </a:p>
        </p:txBody>
      </p:sp>
      <p:sp>
        <p:nvSpPr>
          <p:cNvPr id="9229" name="Textfeld 20"/>
          <p:cNvSpPr txBox="1">
            <a:spLocks noChangeArrowheads="1"/>
          </p:cNvSpPr>
          <p:nvPr/>
        </p:nvSpPr>
        <p:spPr bwMode="auto">
          <a:xfrm>
            <a:off x="436563" y="3184525"/>
            <a:ext cx="7270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de-DE" sz="1400" b="1" u="none">
                <a:solidFill>
                  <a:schemeClr val="bg1"/>
                </a:solidFill>
                <a:latin typeface="Calibri" pitchFamily="34" charset="0"/>
              </a:rPr>
              <a:t>Fak. IV</a:t>
            </a:r>
            <a:br>
              <a:rPr lang="de-DE" sz="1400" b="1" u="none">
                <a:solidFill>
                  <a:schemeClr val="bg1"/>
                </a:solidFill>
                <a:latin typeface="Calibri" pitchFamily="34" charset="0"/>
              </a:rPr>
            </a:br>
            <a:r>
              <a:rPr lang="de-DE" sz="1400" b="1" u="none">
                <a:solidFill>
                  <a:schemeClr val="bg1"/>
                </a:solidFill>
                <a:latin typeface="Calibri" pitchFamily="34" charset="0"/>
              </a:rPr>
              <a:t>(18 %)</a:t>
            </a:r>
          </a:p>
        </p:txBody>
      </p:sp>
      <p:sp>
        <p:nvSpPr>
          <p:cNvPr id="9230" name="Textfeld 21"/>
          <p:cNvSpPr txBox="1">
            <a:spLocks noChangeArrowheads="1"/>
          </p:cNvSpPr>
          <p:nvPr/>
        </p:nvSpPr>
        <p:spPr bwMode="auto">
          <a:xfrm>
            <a:off x="111125" y="1901825"/>
            <a:ext cx="2876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de-DE" sz="1600" b="1" u="none">
                <a:latin typeface="Calibri" pitchFamily="34" charset="0"/>
              </a:rPr>
              <a:t>Hochschule Hannover</a:t>
            </a:r>
            <a:br>
              <a:rPr lang="de-DE" sz="1600" b="1" u="none">
                <a:latin typeface="Calibri" pitchFamily="34" charset="0"/>
              </a:rPr>
            </a:br>
            <a:r>
              <a:rPr lang="de-DE" sz="1600" b="1" u="none">
                <a:latin typeface="Calibri" pitchFamily="34" charset="0"/>
              </a:rPr>
              <a:t>- gesamt: ca. 7.000 Studierende</a:t>
            </a:r>
          </a:p>
        </p:txBody>
      </p:sp>
      <p:cxnSp>
        <p:nvCxnSpPr>
          <p:cNvPr id="9231" name="Gerade Verbindung 23"/>
          <p:cNvCxnSpPr>
            <a:cxnSpLocks noChangeShapeType="1"/>
          </p:cNvCxnSpPr>
          <p:nvPr/>
        </p:nvCxnSpPr>
        <p:spPr bwMode="auto">
          <a:xfrm flipV="1">
            <a:off x="2232025" y="3086100"/>
            <a:ext cx="776288" cy="400050"/>
          </a:xfrm>
          <a:prstGeom prst="line">
            <a:avLst/>
          </a:prstGeom>
          <a:noFill/>
          <a:ln w="31750" cap="sq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25" name="Abgerundetes Rechteck 24"/>
          <p:cNvSpPr>
            <a:spLocks noChangeArrowheads="1"/>
          </p:cNvSpPr>
          <p:nvPr/>
        </p:nvSpPr>
        <p:spPr bwMode="auto">
          <a:xfrm>
            <a:off x="5556250" y="2289175"/>
            <a:ext cx="3379788" cy="530225"/>
          </a:xfrm>
          <a:prstGeom prst="roundRect">
            <a:avLst>
              <a:gd name="adj" fmla="val 16667"/>
            </a:avLst>
          </a:prstGeom>
          <a:noFill/>
          <a:ln w="31750" cap="sq" algn="ctr">
            <a:solidFill>
              <a:schemeClr val="accent2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>
              <a:spcBef>
                <a:spcPct val="20000"/>
              </a:spcBef>
              <a:buClr>
                <a:schemeClr val="accent1"/>
              </a:buClr>
              <a:buFontTx/>
              <a:buChar char="-"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4"/>
          <p:cNvSpPr txBox="1">
            <a:spLocks noChangeArrowheads="1"/>
          </p:cNvSpPr>
          <p:nvPr/>
        </p:nvSpPr>
        <p:spPr bwMode="auto">
          <a:xfrm>
            <a:off x="161925" y="741363"/>
            <a:ext cx="89820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de-DE" sz="2400" b="1" u="none">
                <a:latin typeface="Calibri" pitchFamily="34" charset="0"/>
              </a:rPr>
              <a:t>Duale Studiengänge werden in den Fakultäten gemanagt.</a:t>
            </a:r>
          </a:p>
        </p:txBody>
      </p:sp>
      <p:sp>
        <p:nvSpPr>
          <p:cNvPr id="2" name="Textfeld 1"/>
          <p:cNvSpPr txBox="1">
            <a:spLocks noChangeArrowheads="1"/>
          </p:cNvSpPr>
          <p:nvPr/>
        </p:nvSpPr>
        <p:spPr bwMode="auto">
          <a:xfrm>
            <a:off x="161925" y="1266825"/>
            <a:ext cx="8982075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800"/>
              </a:lnSpc>
              <a:buClr>
                <a:schemeClr val="accent1"/>
              </a:buClr>
              <a:tabLst>
                <a:tab pos="1433513" algn="l"/>
              </a:tabLst>
            </a:pPr>
            <a:r>
              <a:rPr kumimoji="0" lang="de-DE" sz="1800" b="1" u="none">
                <a:latin typeface="Calibri" pitchFamily="34" charset="0"/>
              </a:rPr>
              <a:t>Fakultät V	Dualer Bachelorstudiengang „Pflege“ </a:t>
            </a:r>
          </a:p>
          <a:p>
            <a:pPr marL="1433513" lvl="1">
              <a:lnSpc>
                <a:spcPts val="2800"/>
              </a:lnSpc>
              <a:buClr>
                <a:schemeClr val="accent1"/>
              </a:buClr>
              <a:tabLst>
                <a:tab pos="1433513" algn="l"/>
              </a:tabLst>
            </a:pPr>
            <a:r>
              <a:rPr kumimoji="0" lang="de-DE" sz="1800" u="none">
                <a:latin typeface="Calibri" pitchFamily="34" charset="0"/>
              </a:rPr>
              <a:t>- Ausbildungsintegriert 	</a:t>
            </a:r>
            <a:r>
              <a:rPr kumimoji="0" lang="de-DE" sz="1800" u="none">
                <a:latin typeface="Calibri" pitchFamily="34" charset="0"/>
                <a:sym typeface="Wingdings" pitchFamily="2" charset="2"/>
              </a:rPr>
              <a:t> Pflegeberuf mit Abschluss (</a:t>
            </a:r>
            <a:r>
              <a:rPr kumimoji="0" lang="de-DE" sz="1800" u="none">
                <a:latin typeface="Calibri" pitchFamily="34" charset="0"/>
              </a:rPr>
              <a:t>2 ½ Jahre)</a:t>
            </a:r>
            <a:br>
              <a:rPr kumimoji="0" lang="de-DE" sz="1800" u="none">
                <a:latin typeface="Calibri" pitchFamily="34" charset="0"/>
              </a:rPr>
            </a:br>
            <a:r>
              <a:rPr kumimoji="0" lang="de-DE" sz="1800" u="none">
                <a:latin typeface="Calibri" pitchFamily="34" charset="0"/>
              </a:rPr>
              <a:t>- Gesamtdauer 	</a:t>
            </a:r>
            <a:r>
              <a:rPr kumimoji="0" lang="de-DE" sz="1800" u="none">
                <a:latin typeface="Calibri" pitchFamily="34" charset="0"/>
                <a:sym typeface="Wingdings" pitchFamily="2" charset="2"/>
              </a:rPr>
              <a:t> </a:t>
            </a:r>
            <a:r>
              <a:rPr kumimoji="0" lang="de-DE" sz="1800" u="none">
                <a:latin typeface="Calibri" pitchFamily="34" charset="0"/>
              </a:rPr>
              <a:t>4 ½ Jahre </a:t>
            </a:r>
            <a:br>
              <a:rPr kumimoji="0" lang="de-DE" sz="1800" u="none">
                <a:latin typeface="Calibri" pitchFamily="34" charset="0"/>
              </a:rPr>
            </a:br>
            <a:r>
              <a:rPr kumimoji="0" lang="de-DE" sz="1800" u="none">
                <a:latin typeface="Calibri" pitchFamily="34" charset="0"/>
              </a:rPr>
              <a:t>- Berufsbegleitender dualer Masterstudiengang „Bildungswissenschaften </a:t>
            </a:r>
            <a:br>
              <a:rPr kumimoji="0" lang="de-DE" sz="1800" u="none">
                <a:latin typeface="Calibri" pitchFamily="34" charset="0"/>
              </a:rPr>
            </a:br>
            <a:r>
              <a:rPr kumimoji="0" lang="de-DE" sz="1800" u="none">
                <a:latin typeface="Calibri" pitchFamily="34" charset="0"/>
              </a:rPr>
              <a:t>  und Management für Pflege und Gesundheitsberufe“ </a:t>
            </a: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161925" y="3084513"/>
            <a:ext cx="884555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800"/>
              </a:lnSpc>
              <a:buClr>
                <a:schemeClr val="accent1"/>
              </a:buClr>
              <a:tabLst>
                <a:tab pos="1433513" algn="l"/>
              </a:tabLst>
            </a:pPr>
            <a:r>
              <a:rPr kumimoji="0" lang="de-DE" sz="1800" b="1" u="none">
                <a:latin typeface="Calibri" pitchFamily="34" charset="0"/>
              </a:rPr>
              <a:t>Fakultät IV	Dualer Bachelorstudiengang „Bank- und Versicherungswesen“</a:t>
            </a:r>
          </a:p>
          <a:p>
            <a:pPr marL="1433513" lvl="1">
              <a:lnSpc>
                <a:spcPts val="2800"/>
              </a:lnSpc>
              <a:buClr>
                <a:schemeClr val="accent1"/>
              </a:buClr>
              <a:tabLst>
                <a:tab pos="1433513" algn="l"/>
              </a:tabLst>
            </a:pPr>
            <a:r>
              <a:rPr kumimoji="0" lang="de-DE" sz="1800" u="none">
                <a:latin typeface="Calibri" pitchFamily="34" charset="0"/>
              </a:rPr>
              <a:t>- Vorab Ausbildung zum Sparkassenwirt </a:t>
            </a:r>
            <a:br>
              <a:rPr kumimoji="0" lang="de-DE" sz="1800" u="none">
                <a:latin typeface="Calibri" pitchFamily="34" charset="0"/>
              </a:rPr>
            </a:br>
            <a:r>
              <a:rPr kumimoji="0" lang="de-DE" sz="1800" u="none">
                <a:latin typeface="Calibri" pitchFamily="34" charset="0"/>
              </a:rPr>
              <a:t>	= nach Einstufungstest Anerkennung von 3 Semester Studium</a:t>
            </a:r>
          </a:p>
          <a:p>
            <a:pPr marL="1433513" lvl="1">
              <a:lnSpc>
                <a:spcPts val="2800"/>
              </a:lnSpc>
              <a:buClr>
                <a:schemeClr val="accent1"/>
              </a:buClr>
              <a:tabLst>
                <a:tab pos="1433513" algn="l"/>
              </a:tabLst>
            </a:pPr>
            <a:r>
              <a:rPr kumimoji="0" lang="de-DE" sz="1800" u="none">
                <a:latin typeface="Calibri" pitchFamily="34" charset="0"/>
              </a:rPr>
              <a:t>- Berufsbegleitendes duales Intensivstudium (15 Monate)</a:t>
            </a:r>
          </a:p>
          <a:p>
            <a:pPr marL="1433513" lvl="1">
              <a:lnSpc>
                <a:spcPts val="2800"/>
              </a:lnSpc>
              <a:buClr>
                <a:schemeClr val="accent1"/>
              </a:buClr>
              <a:tabLst>
                <a:tab pos="1433513" algn="l"/>
              </a:tabLst>
            </a:pPr>
            <a:r>
              <a:rPr kumimoji="0" lang="de-DE" sz="1800" u="none">
                <a:latin typeface="Calibri" pitchFamily="34" charset="0"/>
              </a:rPr>
              <a:t>- Gesamtdauer 	</a:t>
            </a:r>
            <a:r>
              <a:rPr kumimoji="0" lang="de-DE" sz="1800" u="none">
                <a:latin typeface="Calibri" pitchFamily="34" charset="0"/>
                <a:sym typeface="Wingdings" pitchFamily="2" charset="2"/>
              </a:rPr>
              <a:t> ca. </a:t>
            </a:r>
            <a:r>
              <a:rPr kumimoji="0" lang="de-DE" sz="1800" u="none">
                <a:latin typeface="Calibri" pitchFamily="34" charset="0"/>
              </a:rPr>
              <a:t>3 Jahre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161925" y="4846638"/>
            <a:ext cx="8845550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800"/>
              </a:lnSpc>
              <a:buClr>
                <a:schemeClr val="accent1"/>
              </a:buClr>
              <a:tabLst>
                <a:tab pos="1433513" algn="l"/>
              </a:tabLst>
            </a:pPr>
            <a:r>
              <a:rPr kumimoji="0" lang="de-DE" sz="1800" b="1" u="none">
                <a:latin typeface="Calibri" pitchFamily="34" charset="0"/>
              </a:rPr>
              <a:t>Fakultät III	Dualer Bachelorstudiengang „Integrated Media &amp; Communication“</a:t>
            </a:r>
          </a:p>
          <a:p>
            <a:pPr>
              <a:lnSpc>
                <a:spcPts val="2800"/>
              </a:lnSpc>
              <a:buClr>
                <a:schemeClr val="accent1"/>
              </a:buClr>
              <a:tabLst>
                <a:tab pos="1433513" algn="l"/>
              </a:tabLst>
            </a:pPr>
            <a:r>
              <a:rPr kumimoji="0" lang="de-DE" sz="1800" u="none">
                <a:latin typeface="Calibri" pitchFamily="34" charset="0"/>
              </a:rPr>
              <a:t>	 - Ausbildungsintegriert	</a:t>
            </a:r>
            <a:r>
              <a:rPr kumimoji="0" lang="de-DE" sz="1800" u="none">
                <a:latin typeface="Calibri" pitchFamily="34" charset="0"/>
                <a:sym typeface="Wingdings" pitchFamily="2" charset="2"/>
              </a:rPr>
              <a:t></a:t>
            </a:r>
            <a:r>
              <a:rPr kumimoji="0" lang="de-DE" sz="1800" u="none">
                <a:latin typeface="Calibri" pitchFamily="34" charset="0"/>
              </a:rPr>
              <a:t> „Gestaltungstechnischer Assistent“ (2 Jahre) </a:t>
            </a:r>
            <a:br>
              <a:rPr kumimoji="0" lang="de-DE" sz="1800" u="none">
                <a:latin typeface="Calibri" pitchFamily="34" charset="0"/>
              </a:rPr>
            </a:br>
            <a:r>
              <a:rPr kumimoji="0" lang="de-DE" sz="1800" u="none">
                <a:latin typeface="Calibri" pitchFamily="34" charset="0"/>
              </a:rPr>
              <a:t>		     in Kooperation mit der Multi-Media BBS (Expo)</a:t>
            </a:r>
          </a:p>
          <a:p>
            <a:pPr>
              <a:lnSpc>
                <a:spcPts val="2800"/>
              </a:lnSpc>
              <a:buClr>
                <a:schemeClr val="accent1"/>
              </a:buClr>
              <a:tabLst>
                <a:tab pos="1433513" algn="l"/>
              </a:tabLst>
            </a:pPr>
            <a:r>
              <a:rPr kumimoji="0" lang="de-DE" sz="1800" u="none">
                <a:latin typeface="Calibri" pitchFamily="34" charset="0"/>
              </a:rPr>
              <a:t>	- Gesamtdauer 	</a:t>
            </a:r>
            <a:r>
              <a:rPr kumimoji="0" lang="de-DE" sz="1800" u="none">
                <a:latin typeface="Calibri" pitchFamily="34" charset="0"/>
                <a:sym typeface="Wingdings" pitchFamily="2" charset="2"/>
              </a:rPr>
              <a:t></a:t>
            </a:r>
            <a:r>
              <a:rPr kumimoji="0" lang="de-DE" sz="1800" u="none">
                <a:latin typeface="Calibri" pitchFamily="34" charset="0"/>
              </a:rPr>
              <a:t>4 Jahre</a:t>
            </a:r>
          </a:p>
        </p:txBody>
      </p:sp>
      <p:sp>
        <p:nvSpPr>
          <p:cNvPr id="3" name="Rechteck 2"/>
          <p:cNvSpPr>
            <a:spLocks noChangeArrowheads="1"/>
          </p:cNvSpPr>
          <p:nvPr/>
        </p:nvSpPr>
        <p:spPr bwMode="auto">
          <a:xfrm>
            <a:off x="147638" y="5365750"/>
            <a:ext cx="13144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800"/>
              </a:lnSpc>
              <a:buClr>
                <a:srgbClr val="3366FF"/>
              </a:buClr>
              <a:tabLst>
                <a:tab pos="1433513" algn="l"/>
                <a:tab pos="3862388" algn="l"/>
              </a:tabLst>
            </a:pPr>
            <a:r>
              <a:rPr kumimoji="0" lang="de-DE" sz="1800" b="1" u="none">
                <a:solidFill>
                  <a:srgbClr val="FF0000"/>
                </a:solidFill>
                <a:latin typeface="Calibri" pitchFamily="34" charset="0"/>
              </a:rPr>
              <a:t>ab WS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4"/>
          <p:cNvSpPr txBox="1">
            <a:spLocks noChangeArrowheads="1"/>
          </p:cNvSpPr>
          <p:nvPr/>
        </p:nvSpPr>
        <p:spPr bwMode="auto">
          <a:xfrm>
            <a:off x="185738" y="822325"/>
            <a:ext cx="86566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de-DE" sz="2400" b="1" u="none">
                <a:latin typeface="Calibri" pitchFamily="34" charset="0"/>
              </a:rPr>
              <a:t>Ein duales Studienkonzept für Elektrotechnik bietet die Fakultät I.</a:t>
            </a:r>
            <a:endParaRPr kumimoji="0" lang="de-DE" sz="2200" b="1" u="none">
              <a:latin typeface="Calibri" pitchFamily="34" charset="0"/>
            </a:endParaRPr>
          </a:p>
        </p:txBody>
      </p:sp>
      <p:sp>
        <p:nvSpPr>
          <p:cNvPr id="2" name="Textfeld 1"/>
          <p:cNvSpPr txBox="1">
            <a:spLocks noChangeArrowheads="1"/>
          </p:cNvSpPr>
          <p:nvPr/>
        </p:nvSpPr>
        <p:spPr bwMode="auto">
          <a:xfrm>
            <a:off x="201613" y="1389063"/>
            <a:ext cx="868203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tabLst>
                <a:tab pos="1530350" algn="l"/>
              </a:tabLst>
            </a:pPr>
            <a:r>
              <a:rPr kumimoji="0" lang="de-DE" sz="1800" b="1" u="none">
                <a:latin typeface="Calibri" pitchFamily="34" charset="0"/>
              </a:rPr>
              <a:t>Fakultät I	</a:t>
            </a:r>
            <a:r>
              <a:rPr kumimoji="0" lang="de-DE" sz="1800" u="none">
                <a:latin typeface="Calibri" pitchFamily="34" charset="0"/>
              </a:rPr>
              <a:t>Kein akkreditierter dualer Studiengang, aber </a:t>
            </a:r>
            <a:r>
              <a:rPr kumimoji="0" lang="de-DE" sz="1800" b="1" u="none">
                <a:latin typeface="Calibri" pitchFamily="34" charset="0"/>
              </a:rPr>
              <a:t>duales Studienkonzept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tabLst>
                <a:tab pos="1530350" algn="l"/>
              </a:tabLst>
            </a:pPr>
            <a:endParaRPr kumimoji="0" lang="de-DE" sz="900" u="none">
              <a:latin typeface="Calibri" pitchFamily="34" charset="0"/>
            </a:endParaRPr>
          </a:p>
          <a:p>
            <a:pPr marL="1789113" lvl="1" indent="-258763">
              <a:spcBef>
                <a:spcPct val="20000"/>
              </a:spcBef>
              <a:buFont typeface="Wingdings" pitchFamily="2" charset="2"/>
              <a:buChar char="§"/>
              <a:tabLst>
                <a:tab pos="1530350" algn="l"/>
              </a:tabLst>
            </a:pPr>
            <a:r>
              <a:rPr kumimoji="0" lang="de-DE" sz="1800" u="none">
                <a:latin typeface="Calibri" pitchFamily="34" charset="0"/>
              </a:rPr>
              <a:t>1,5 Jahre Berufsausbildung vor dem Studium des </a:t>
            </a:r>
            <a:r>
              <a:rPr kumimoji="0" lang="de-DE" sz="1800" b="1" u="none">
                <a:latin typeface="Calibri" pitchFamily="34" charset="0"/>
              </a:rPr>
              <a:t>akkreditierten</a:t>
            </a:r>
            <a:r>
              <a:rPr kumimoji="0" lang="de-DE" sz="1800" u="none">
                <a:latin typeface="Calibri" pitchFamily="34" charset="0"/>
              </a:rPr>
              <a:t> </a:t>
            </a:r>
            <a:r>
              <a:rPr kumimoji="0" lang="de-DE" sz="1800" b="1" u="none">
                <a:latin typeface="Calibri" pitchFamily="34" charset="0"/>
              </a:rPr>
              <a:t>Studiengangs „Elektrotechnik und Informationstechnik“ </a:t>
            </a:r>
            <a:r>
              <a:rPr kumimoji="0" lang="de-DE" sz="1800" u="none">
                <a:latin typeface="Calibri" pitchFamily="34" charset="0"/>
              </a:rPr>
              <a:t>(7 Semester)</a:t>
            </a:r>
          </a:p>
          <a:p>
            <a:pPr marL="1789113" lvl="1" indent="-258763">
              <a:spcBef>
                <a:spcPct val="20000"/>
              </a:spcBef>
              <a:buFont typeface="Wingdings" pitchFamily="2" charset="2"/>
              <a:buChar char="§"/>
              <a:tabLst>
                <a:tab pos="1530350" algn="l"/>
              </a:tabLst>
            </a:pPr>
            <a:r>
              <a:rPr kumimoji="0" lang="de-DE" sz="1800" u="none">
                <a:latin typeface="Calibri" pitchFamily="34" charset="0"/>
              </a:rPr>
              <a:t>IHK-Abschluss nach 4 Semestern </a:t>
            </a:r>
          </a:p>
          <a:p>
            <a:pPr marL="1789113" lvl="1" indent="-258763">
              <a:spcBef>
                <a:spcPct val="20000"/>
              </a:spcBef>
              <a:buFont typeface="Wingdings" pitchFamily="2" charset="2"/>
              <a:buChar char="§"/>
              <a:tabLst>
                <a:tab pos="1530350" algn="l"/>
              </a:tabLst>
            </a:pPr>
            <a:r>
              <a:rPr kumimoji="0" lang="de-DE" sz="1800" u="none">
                <a:latin typeface="Calibri" pitchFamily="34" charset="0"/>
              </a:rPr>
              <a:t>3 Semester praxisphasenintegriert</a:t>
            </a:r>
          </a:p>
          <a:p>
            <a:pPr marL="1789113" lvl="1" indent="-258763">
              <a:spcBef>
                <a:spcPct val="20000"/>
              </a:spcBef>
              <a:buFont typeface="Wingdings" pitchFamily="2" charset="2"/>
              <a:buChar char="§"/>
              <a:tabLst>
                <a:tab pos="1530350" algn="l"/>
              </a:tabLst>
            </a:pPr>
            <a:r>
              <a:rPr kumimoji="0" lang="de-DE" sz="1800" u="none">
                <a:latin typeface="Calibri" pitchFamily="34" charset="0"/>
              </a:rPr>
              <a:t>Gesamtdauer 5 Jahre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161925" y="3865563"/>
            <a:ext cx="86804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89113" indent="-260350">
              <a:spcBef>
                <a:spcPct val="20000"/>
              </a:spcBef>
              <a:buClr>
                <a:schemeClr val="accent1"/>
              </a:buClr>
              <a:tabLst>
                <a:tab pos="1431925" algn="l"/>
              </a:tabLst>
            </a:pPr>
            <a:r>
              <a:rPr kumimoji="0" lang="de-DE" sz="1800" b="1" u="none">
                <a:solidFill>
                  <a:srgbClr val="FF0000"/>
                </a:solidFill>
                <a:latin typeface="Calibri" pitchFamily="34" charset="0"/>
              </a:rPr>
              <a:t>In Planung:	Dualer akkreditierter Studiengang</a:t>
            </a:r>
          </a:p>
          <a:p>
            <a:pPr marL="1789113" indent="-260350">
              <a:spcBef>
                <a:spcPct val="20000"/>
              </a:spcBef>
              <a:buFont typeface="Wingdings" pitchFamily="2" charset="2"/>
              <a:buChar char="§"/>
              <a:tabLst>
                <a:tab pos="1431925" algn="l"/>
              </a:tabLst>
            </a:pPr>
            <a:r>
              <a:rPr kumimoji="0" lang="de-DE" sz="1800" u="none">
                <a:latin typeface="Calibri" pitchFamily="34" charset="0"/>
              </a:rPr>
              <a:t>Verkürzter dualer Studiengang (≈ 8 Semester)</a:t>
            </a:r>
          </a:p>
          <a:p>
            <a:pPr marL="1789113" indent="-260350">
              <a:spcBef>
                <a:spcPct val="20000"/>
              </a:spcBef>
              <a:buFont typeface="Wingdings" pitchFamily="2" charset="2"/>
              <a:buChar char="§"/>
              <a:tabLst>
                <a:tab pos="1431925" algn="l"/>
              </a:tabLst>
            </a:pPr>
            <a:r>
              <a:rPr kumimoji="0" lang="de-DE" sz="1800" u="none">
                <a:latin typeface="Calibri" pitchFamily="34" charset="0"/>
              </a:rPr>
              <a:t>Planungen beginnen: Start frühestens 2013</a:t>
            </a:r>
          </a:p>
          <a:p>
            <a:pPr marL="1789113" indent="-260350">
              <a:spcBef>
                <a:spcPct val="20000"/>
              </a:spcBef>
              <a:buFont typeface="Wingdings" pitchFamily="2" charset="2"/>
              <a:buChar char="§"/>
              <a:tabLst>
                <a:tab pos="1431925" algn="l"/>
              </a:tabLst>
            </a:pPr>
            <a:r>
              <a:rPr kumimoji="0" lang="de-DE" sz="1800" u="none">
                <a:latin typeface="Calibri" pitchFamily="34" charset="0"/>
              </a:rPr>
              <a:t>Praxisphasen- oder ausbildungsintegriert?</a:t>
            </a:r>
          </a:p>
          <a:p>
            <a:pPr marL="1789113" indent="-260350">
              <a:spcBef>
                <a:spcPct val="20000"/>
              </a:spcBef>
              <a:buFont typeface="Wingdings" pitchFamily="2" charset="2"/>
              <a:buChar char="§"/>
              <a:tabLst>
                <a:tab pos="1431925" algn="l"/>
              </a:tabLst>
            </a:pPr>
            <a:r>
              <a:rPr kumimoji="0" lang="de-DE" sz="1800" u="none">
                <a:latin typeface="Calibri" pitchFamily="34" charset="0"/>
              </a:rPr>
              <a:t>Bei Interesse nach dem Vortrag bei mir melden!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54000" y="1985963"/>
            <a:ext cx="865663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de-DE" sz="2400" b="1" u="none" dirty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2</a:t>
            </a:r>
          </a:p>
          <a:p>
            <a:pPr algn="ctr">
              <a:lnSpc>
                <a:spcPct val="200000"/>
              </a:lnSpc>
              <a:defRPr/>
            </a:pPr>
            <a:r>
              <a:rPr kumimoji="0" lang="de-DE" sz="2400" b="1" u="none" dirty="0">
                <a:latin typeface="Calibri" pitchFamily="34" charset="0"/>
                <a:cs typeface="Calibri" pitchFamily="34" charset="0"/>
              </a:rPr>
              <a:t>Die dualen Studiengänge Fakultät II </a:t>
            </a:r>
            <a:br>
              <a:rPr kumimoji="0" lang="de-DE" sz="2400" b="1" u="none" dirty="0">
                <a:latin typeface="Calibri" pitchFamily="34" charset="0"/>
                <a:cs typeface="Calibri" pitchFamily="34" charset="0"/>
              </a:rPr>
            </a:br>
            <a:r>
              <a:rPr kumimoji="0" lang="de-DE" sz="2400" b="1" u="none" dirty="0">
                <a:latin typeface="Calibri" pitchFamily="34" charset="0"/>
                <a:cs typeface="Calibri" pitchFamily="34" charset="0"/>
              </a:rPr>
              <a:t>„Maschinenbau und Bioverfahrenstechnik“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382588" y="1847850"/>
            <a:ext cx="8394700" cy="45862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ct val="40000"/>
              </a:spcBef>
              <a:buClr>
                <a:schemeClr val="tx1"/>
              </a:buClr>
              <a:buFont typeface="Arial" charset="0"/>
              <a:buChar char="•"/>
              <a:tabLst>
                <a:tab pos="263525" algn="l"/>
                <a:tab pos="5334000" algn="l"/>
              </a:tabLst>
            </a:pPr>
            <a:r>
              <a:rPr kumimoji="0" lang="de-DE" sz="2000" u="none">
                <a:latin typeface="Calibri" pitchFamily="34" charset="0"/>
              </a:rPr>
              <a:t>Die Hochschule Hannover startete 1985 mit dem dualen Studiengang „Produktionstechnik“</a:t>
            </a:r>
          </a:p>
          <a:p>
            <a:pPr marL="990600" lvl="1" indent="-266700">
              <a:lnSpc>
                <a:spcPct val="114000"/>
              </a:lnSpc>
              <a:spcBef>
                <a:spcPct val="40000"/>
              </a:spcBef>
              <a:buClr>
                <a:schemeClr val="tx1"/>
              </a:buClr>
              <a:buFontTx/>
              <a:buChar char="-"/>
              <a:tabLst>
                <a:tab pos="263525" algn="l"/>
                <a:tab pos="5334000" algn="l"/>
              </a:tabLst>
            </a:pPr>
            <a:r>
              <a:rPr kumimoji="0" lang="de-DE" sz="2000" u="none">
                <a:latin typeface="Calibri" pitchFamily="34" charset="0"/>
              </a:rPr>
              <a:t>bis heute mehr als 800 duale Absolventen</a:t>
            </a:r>
          </a:p>
          <a:p>
            <a:pPr marL="990600" lvl="1" indent="-266700">
              <a:lnSpc>
                <a:spcPct val="114000"/>
              </a:lnSpc>
              <a:spcBef>
                <a:spcPct val="40000"/>
              </a:spcBef>
              <a:buClr>
                <a:schemeClr val="tx1"/>
              </a:buClr>
              <a:buFontTx/>
              <a:buChar char="-"/>
              <a:tabLst>
                <a:tab pos="263525" algn="l"/>
                <a:tab pos="5334000" algn="l"/>
              </a:tabLst>
            </a:pPr>
            <a:r>
              <a:rPr kumimoji="0" lang="de-DE" sz="2000" u="none">
                <a:latin typeface="Calibri" pitchFamily="34" charset="0"/>
              </a:rPr>
              <a:t>derzeit 40 regionale Kooperationsunternehmen pro Semester</a:t>
            </a:r>
          </a:p>
          <a:p>
            <a:pPr marL="990600" lvl="1" indent="-266700">
              <a:lnSpc>
                <a:spcPct val="114000"/>
              </a:lnSpc>
              <a:spcBef>
                <a:spcPct val="40000"/>
              </a:spcBef>
              <a:buClr>
                <a:schemeClr val="tx1"/>
              </a:buClr>
              <a:buFontTx/>
              <a:buChar char="-"/>
              <a:tabLst>
                <a:tab pos="263525" algn="l"/>
                <a:tab pos="5334000" algn="l"/>
              </a:tabLst>
            </a:pPr>
            <a:r>
              <a:rPr kumimoji="0" lang="de-DE" sz="2000" u="none">
                <a:latin typeface="Calibri" pitchFamily="34" charset="0"/>
              </a:rPr>
              <a:t>Z. Zt. ca. 100 Studienanfänger jährlich</a:t>
            </a:r>
          </a:p>
          <a:p>
            <a:pPr marL="285750" indent="-285750">
              <a:lnSpc>
                <a:spcPct val="114000"/>
              </a:lnSpc>
              <a:spcBef>
                <a:spcPct val="80000"/>
              </a:spcBef>
              <a:buClr>
                <a:schemeClr val="tx1"/>
              </a:buClr>
              <a:buFont typeface="Arial" charset="0"/>
              <a:buChar char="•"/>
              <a:tabLst>
                <a:tab pos="263525" algn="l"/>
                <a:tab pos="5334000" algn="l"/>
              </a:tabLst>
            </a:pPr>
            <a:r>
              <a:rPr kumimoji="0" lang="de-DE" sz="2000" u="none">
                <a:latin typeface="Calibri" pitchFamily="34" charset="0"/>
              </a:rPr>
              <a:t>Das duale Studium ist ein Erfolgskonzept:</a:t>
            </a:r>
          </a:p>
          <a:p>
            <a:pPr marL="990600" lvl="1" indent="-266700">
              <a:lnSpc>
                <a:spcPct val="114000"/>
              </a:lnSpc>
              <a:spcBef>
                <a:spcPct val="40000"/>
              </a:spcBef>
              <a:buClr>
                <a:schemeClr val="tx1"/>
              </a:buClr>
              <a:buFontTx/>
              <a:buChar char="-"/>
              <a:tabLst>
                <a:tab pos="263525" algn="l"/>
                <a:tab pos="5334000" algn="l"/>
              </a:tabLst>
            </a:pPr>
            <a:r>
              <a:rPr kumimoji="0" lang="de-DE" sz="2000" u="none">
                <a:latin typeface="Calibri" pitchFamily="34" charset="0"/>
              </a:rPr>
              <a:t>Abbruchquote 10 % im Bachelorstudium</a:t>
            </a:r>
            <a:br>
              <a:rPr kumimoji="0" lang="de-DE" sz="2000" u="none">
                <a:latin typeface="Calibri" pitchFamily="34" charset="0"/>
              </a:rPr>
            </a:br>
            <a:r>
              <a:rPr kumimoji="0" lang="de-DE" sz="2000" u="none">
                <a:latin typeface="Calibri" pitchFamily="34" charset="0"/>
              </a:rPr>
              <a:t>(zum Vergleich MINT-Fächer ca. 40%)</a:t>
            </a:r>
          </a:p>
          <a:p>
            <a:pPr marL="990600" lvl="1" indent="-266700">
              <a:lnSpc>
                <a:spcPct val="114000"/>
              </a:lnSpc>
              <a:spcBef>
                <a:spcPct val="40000"/>
              </a:spcBef>
              <a:buClr>
                <a:schemeClr val="tx1"/>
              </a:buClr>
              <a:buFontTx/>
              <a:buChar char="-"/>
              <a:tabLst>
                <a:tab pos="263525" algn="l"/>
                <a:tab pos="5334000" algn="l"/>
              </a:tabLst>
            </a:pPr>
            <a:r>
              <a:rPr kumimoji="0" lang="de-DE" sz="2000" u="none">
                <a:latin typeface="Calibri" pitchFamily="34" charset="0"/>
              </a:rPr>
              <a:t>Durchschnittsdauer  &lt; 7,5 Semester </a:t>
            </a:r>
            <a:br>
              <a:rPr kumimoji="0" lang="de-DE" sz="2000" u="none">
                <a:latin typeface="Calibri" pitchFamily="34" charset="0"/>
              </a:rPr>
            </a:br>
            <a:r>
              <a:rPr kumimoji="0" lang="de-DE" sz="2000" u="none">
                <a:latin typeface="Calibri" pitchFamily="34" charset="0"/>
              </a:rPr>
              <a:t>(zum Vergleich: nicht-dual &gt; 2 Semester über Regelstudienzeit)</a:t>
            </a:r>
          </a:p>
        </p:txBody>
      </p:sp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254000" y="847725"/>
            <a:ext cx="86566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de-DE" sz="2400" b="1" u="none">
                <a:latin typeface="Calibri" pitchFamily="34" charset="0"/>
              </a:rPr>
              <a:t>Der Maschinenbau der Hochschule hat über 25 Jahre Erfahrung mit dualem Studium.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7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7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6"/>
          <p:cNvSpPr txBox="1">
            <a:spLocks noChangeArrowheads="1"/>
          </p:cNvSpPr>
          <p:nvPr/>
        </p:nvSpPr>
        <p:spPr bwMode="auto">
          <a:xfrm>
            <a:off x="257175" y="827088"/>
            <a:ext cx="8761413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60000"/>
              </a:spcBef>
              <a:tabLst>
                <a:tab pos="482600" algn="l"/>
              </a:tabLst>
            </a:pPr>
            <a:r>
              <a:rPr kumimoji="0" lang="en-US" sz="2400" b="1" u="none">
                <a:latin typeface="Calibri" pitchFamily="34" charset="0"/>
              </a:rPr>
              <a:t>Fakultät II zeichnet ein breites "7 + 3" Studienangebot aus.</a:t>
            </a:r>
          </a:p>
        </p:txBody>
      </p:sp>
      <p:sp>
        <p:nvSpPr>
          <p:cNvPr id="141325" name="Text Box 13"/>
          <p:cNvSpPr txBox="1">
            <a:spLocks noChangeArrowheads="1"/>
          </p:cNvSpPr>
          <p:nvPr/>
        </p:nvSpPr>
        <p:spPr bwMode="auto">
          <a:xfrm>
            <a:off x="4879975" y="1982788"/>
            <a:ext cx="1966913" cy="814387"/>
          </a:xfrm>
          <a:prstGeom prst="rect">
            <a:avLst/>
          </a:prstGeom>
          <a:solidFill>
            <a:srgbClr val="003366"/>
          </a:solidFill>
          <a:ln w="28575" cap="sq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</a:pPr>
            <a:r>
              <a:rPr lang="de-DE" sz="1400" u="none">
                <a:solidFill>
                  <a:schemeClr val="bg1"/>
                </a:solidFill>
                <a:latin typeface="Calibri" pitchFamily="34" charset="0"/>
              </a:rPr>
              <a:t>Produktionstechnik</a:t>
            </a:r>
            <a:r>
              <a:rPr lang="de-DE" sz="140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de-DE" sz="1400">
                <a:solidFill>
                  <a:schemeClr val="bg1"/>
                </a:solidFill>
                <a:latin typeface="Calibri" pitchFamily="34" charset="0"/>
              </a:rPr>
            </a:br>
            <a:r>
              <a:rPr lang="de-DE" sz="1400" b="1" u="none">
                <a:solidFill>
                  <a:schemeClr val="bg1"/>
                </a:solidFill>
                <a:latin typeface="Calibri" pitchFamily="34" charset="0"/>
              </a:rPr>
              <a:t>PT</a:t>
            </a:r>
            <a:br>
              <a:rPr lang="de-DE" sz="1400" b="1" u="none">
                <a:solidFill>
                  <a:schemeClr val="bg1"/>
                </a:solidFill>
                <a:latin typeface="Calibri" pitchFamily="34" charset="0"/>
              </a:rPr>
            </a:br>
            <a:r>
              <a:rPr lang="de-DE" sz="1400" b="1" u="none">
                <a:solidFill>
                  <a:srgbClr val="FFC000"/>
                </a:solidFill>
                <a:latin typeface="Calibri" pitchFamily="34" charset="0"/>
              </a:rPr>
              <a:t> (seit 1985) </a:t>
            </a:r>
          </a:p>
        </p:txBody>
      </p:sp>
      <p:sp>
        <p:nvSpPr>
          <p:cNvPr id="141326" name="Text Box 14"/>
          <p:cNvSpPr txBox="1">
            <a:spLocks noChangeArrowheads="1"/>
          </p:cNvSpPr>
          <p:nvPr/>
        </p:nvSpPr>
        <p:spPr bwMode="auto">
          <a:xfrm>
            <a:off x="714375" y="2833688"/>
            <a:ext cx="1966913" cy="814387"/>
          </a:xfrm>
          <a:prstGeom prst="rect">
            <a:avLst/>
          </a:prstGeom>
          <a:solidFill>
            <a:srgbClr val="003366"/>
          </a:solidFill>
          <a:ln w="28575" cap="sq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algn="ctr" eaLnBrk="0" hangingPunct="0">
              <a:lnSpc>
                <a:spcPct val="114000"/>
              </a:lnSpc>
              <a:buClr>
                <a:schemeClr val="accent1"/>
              </a:buClr>
            </a:pPr>
            <a:r>
              <a:rPr lang="de-DE" sz="1400" u="none">
                <a:solidFill>
                  <a:schemeClr val="bg1"/>
                </a:solidFill>
                <a:latin typeface="Calibri" pitchFamily="34" charset="0"/>
              </a:rPr>
              <a:t>Maschinenbau-</a:t>
            </a:r>
            <a:br>
              <a:rPr lang="de-DE" sz="1400" u="none">
                <a:solidFill>
                  <a:schemeClr val="bg1"/>
                </a:solidFill>
                <a:latin typeface="Calibri" pitchFamily="34" charset="0"/>
              </a:rPr>
            </a:br>
            <a:r>
              <a:rPr lang="de-DE" sz="1400" u="none">
                <a:solidFill>
                  <a:schemeClr val="bg1"/>
                </a:solidFill>
                <a:latin typeface="Calibri" pitchFamily="34" charset="0"/>
              </a:rPr>
              <a:t>Informatik</a:t>
            </a:r>
            <a:r>
              <a:rPr lang="de-DE" sz="140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de-DE" sz="1400">
                <a:solidFill>
                  <a:schemeClr val="bg1"/>
                </a:solidFill>
                <a:latin typeface="Calibri" pitchFamily="34" charset="0"/>
              </a:rPr>
            </a:br>
            <a:r>
              <a:rPr lang="de-DE" sz="1400" b="1" u="none">
                <a:solidFill>
                  <a:schemeClr val="bg1"/>
                </a:solidFill>
                <a:latin typeface="Calibri" pitchFamily="34" charset="0"/>
              </a:rPr>
              <a:t>MBI</a:t>
            </a:r>
          </a:p>
        </p:txBody>
      </p:sp>
      <p:sp>
        <p:nvSpPr>
          <p:cNvPr id="141327" name="Text Box 15"/>
          <p:cNvSpPr txBox="1">
            <a:spLocks noChangeArrowheads="1"/>
          </p:cNvSpPr>
          <p:nvPr/>
        </p:nvSpPr>
        <p:spPr bwMode="auto">
          <a:xfrm>
            <a:off x="714375" y="1974850"/>
            <a:ext cx="1966913" cy="812800"/>
          </a:xfrm>
          <a:prstGeom prst="rect">
            <a:avLst/>
          </a:prstGeom>
          <a:solidFill>
            <a:srgbClr val="003366"/>
          </a:solidFill>
          <a:ln w="28575" cap="sq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algn="ctr" eaLnBrk="0" hangingPunct="0">
              <a:lnSpc>
                <a:spcPct val="114000"/>
              </a:lnSpc>
              <a:buClr>
                <a:schemeClr val="accent1"/>
              </a:buClr>
            </a:pPr>
            <a:r>
              <a:rPr lang="de-DE" sz="1400" u="none">
                <a:solidFill>
                  <a:schemeClr val="bg1"/>
                </a:solidFill>
                <a:latin typeface="Calibri" pitchFamily="34" charset="0"/>
              </a:rPr>
              <a:t>Maschinenbau</a:t>
            </a:r>
          </a:p>
          <a:p>
            <a:pPr algn="ctr" eaLnBrk="0" hangingPunct="0">
              <a:lnSpc>
                <a:spcPct val="114000"/>
              </a:lnSpc>
              <a:buClr>
                <a:schemeClr val="accent1"/>
              </a:buClr>
            </a:pPr>
            <a:r>
              <a:rPr lang="de-DE" sz="1400" b="1" u="none">
                <a:solidFill>
                  <a:schemeClr val="bg1"/>
                </a:solidFill>
                <a:latin typeface="Calibri" pitchFamily="34" charset="0"/>
              </a:rPr>
              <a:t>M</a:t>
            </a:r>
          </a:p>
        </p:txBody>
      </p:sp>
      <p:sp>
        <p:nvSpPr>
          <p:cNvPr id="141328" name="Text Box 16"/>
          <p:cNvSpPr txBox="1">
            <a:spLocks noChangeArrowheads="1"/>
          </p:cNvSpPr>
          <p:nvPr/>
        </p:nvSpPr>
        <p:spPr bwMode="auto">
          <a:xfrm>
            <a:off x="4879975" y="2846388"/>
            <a:ext cx="1966913" cy="812800"/>
          </a:xfrm>
          <a:prstGeom prst="rect">
            <a:avLst/>
          </a:prstGeom>
          <a:solidFill>
            <a:srgbClr val="003366"/>
          </a:solidFill>
          <a:ln w="28575" cap="sq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</a:pPr>
            <a:r>
              <a:rPr lang="de-DE" sz="1400" u="none">
                <a:solidFill>
                  <a:schemeClr val="bg1"/>
                </a:solidFill>
                <a:latin typeface="Calibri" pitchFamily="34" charset="0"/>
              </a:rPr>
              <a:t>Konstruktionstechnik</a:t>
            </a:r>
            <a:r>
              <a:rPr lang="de-DE" sz="140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de-DE" sz="1400">
                <a:solidFill>
                  <a:schemeClr val="bg1"/>
                </a:solidFill>
                <a:latin typeface="Calibri" pitchFamily="34" charset="0"/>
              </a:rPr>
            </a:br>
            <a:r>
              <a:rPr lang="de-DE" sz="1400" b="1" u="none">
                <a:solidFill>
                  <a:schemeClr val="bg1"/>
                </a:solidFill>
                <a:latin typeface="Calibri" pitchFamily="34" charset="0"/>
              </a:rPr>
              <a:t>KT</a:t>
            </a:r>
          </a:p>
          <a:p>
            <a:pPr algn="ctr" eaLnBrk="0" hangingPunct="0">
              <a:spcBef>
                <a:spcPct val="20000"/>
              </a:spcBef>
              <a:buClr>
                <a:schemeClr val="accent1"/>
              </a:buClr>
            </a:pPr>
            <a:r>
              <a:rPr lang="de-DE" sz="1400" b="1" u="none">
                <a:solidFill>
                  <a:srgbClr val="FFC000"/>
                </a:solidFill>
                <a:latin typeface="Calibri" pitchFamily="34" charset="0"/>
              </a:rPr>
              <a:t>(seit 2002) </a:t>
            </a:r>
          </a:p>
        </p:txBody>
      </p:sp>
      <p:sp>
        <p:nvSpPr>
          <p:cNvPr id="141329" name="Text Box 17"/>
          <p:cNvSpPr txBox="1">
            <a:spLocks noChangeArrowheads="1"/>
          </p:cNvSpPr>
          <p:nvPr/>
        </p:nvSpPr>
        <p:spPr bwMode="auto">
          <a:xfrm>
            <a:off x="6916738" y="2863850"/>
            <a:ext cx="1965325" cy="814388"/>
          </a:xfrm>
          <a:prstGeom prst="rect">
            <a:avLst/>
          </a:prstGeom>
          <a:solidFill>
            <a:srgbClr val="003366"/>
          </a:solidFill>
          <a:ln w="28575" cap="sq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</a:pPr>
            <a:r>
              <a:rPr lang="de-DE" sz="1400" u="none">
                <a:solidFill>
                  <a:schemeClr val="bg1"/>
                </a:solidFill>
                <a:latin typeface="Calibri" pitchFamily="34" charset="0"/>
              </a:rPr>
              <a:t>Wi.-Ing./Techn. Vertrieb</a:t>
            </a:r>
            <a:br>
              <a:rPr lang="de-DE" sz="1400" u="none">
                <a:solidFill>
                  <a:schemeClr val="bg1"/>
                </a:solidFill>
                <a:latin typeface="Calibri" pitchFamily="34" charset="0"/>
              </a:rPr>
            </a:br>
            <a:r>
              <a:rPr lang="de-DE" sz="1400" b="1" u="none">
                <a:solidFill>
                  <a:schemeClr val="bg1"/>
                </a:solidFill>
                <a:latin typeface="Calibri" pitchFamily="34" charset="0"/>
              </a:rPr>
              <a:t>VT</a:t>
            </a:r>
          </a:p>
          <a:p>
            <a:pPr algn="ctr" eaLnBrk="0" hangingPunct="0">
              <a:spcBef>
                <a:spcPct val="20000"/>
              </a:spcBef>
              <a:buClr>
                <a:schemeClr val="accent1"/>
              </a:buClr>
            </a:pPr>
            <a:r>
              <a:rPr lang="de-DE" sz="1400" b="1" u="none">
                <a:solidFill>
                  <a:srgbClr val="FFC000"/>
                </a:solidFill>
                <a:latin typeface="Calibri" pitchFamily="34" charset="0"/>
              </a:rPr>
              <a:t>(seit 2004) </a:t>
            </a:r>
          </a:p>
        </p:txBody>
      </p:sp>
      <p:sp>
        <p:nvSpPr>
          <p:cNvPr id="141330" name="Text Box 18"/>
          <p:cNvSpPr txBox="1">
            <a:spLocks noChangeArrowheads="1"/>
          </p:cNvSpPr>
          <p:nvPr/>
        </p:nvSpPr>
        <p:spPr bwMode="auto">
          <a:xfrm>
            <a:off x="2740025" y="1976438"/>
            <a:ext cx="1965325" cy="814387"/>
          </a:xfrm>
          <a:prstGeom prst="rect">
            <a:avLst/>
          </a:prstGeom>
          <a:solidFill>
            <a:srgbClr val="003366"/>
          </a:solidFill>
          <a:ln w="28575" cap="sq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algn="ctr" eaLnBrk="0" hangingPunct="0">
              <a:lnSpc>
                <a:spcPct val="114000"/>
              </a:lnSpc>
              <a:buClr>
                <a:schemeClr val="accent1"/>
              </a:buClr>
            </a:pPr>
            <a:r>
              <a:rPr lang="de-DE" sz="1400" u="none">
                <a:solidFill>
                  <a:schemeClr val="bg1"/>
                </a:solidFill>
                <a:latin typeface="Calibri" pitchFamily="34" charset="0"/>
              </a:rPr>
              <a:t>Wirtschaftsingenieur</a:t>
            </a:r>
          </a:p>
          <a:p>
            <a:pPr algn="ctr" eaLnBrk="0" hangingPunct="0">
              <a:lnSpc>
                <a:spcPct val="114000"/>
              </a:lnSpc>
              <a:buClr>
                <a:schemeClr val="accent1"/>
              </a:buClr>
            </a:pPr>
            <a:r>
              <a:rPr lang="de-DE" sz="1400" u="none">
                <a:solidFill>
                  <a:schemeClr val="bg1"/>
                </a:solidFill>
                <a:latin typeface="Calibri" pitchFamily="34" charset="0"/>
              </a:rPr>
              <a:t>Maschinenbau</a:t>
            </a:r>
          </a:p>
          <a:p>
            <a:pPr algn="ctr" eaLnBrk="0" hangingPunct="0">
              <a:lnSpc>
                <a:spcPct val="114000"/>
              </a:lnSpc>
              <a:buClr>
                <a:schemeClr val="accent1"/>
              </a:buClr>
            </a:pPr>
            <a:r>
              <a:rPr lang="de-DE" sz="1400" b="1" u="none">
                <a:solidFill>
                  <a:schemeClr val="bg1"/>
                </a:solidFill>
                <a:latin typeface="Calibri" pitchFamily="34" charset="0"/>
              </a:rPr>
              <a:t>WIM</a:t>
            </a:r>
          </a:p>
        </p:txBody>
      </p:sp>
      <p:sp>
        <p:nvSpPr>
          <p:cNvPr id="141331" name="Text Box 19"/>
          <p:cNvSpPr txBox="1">
            <a:spLocks noChangeArrowheads="1"/>
          </p:cNvSpPr>
          <p:nvPr/>
        </p:nvSpPr>
        <p:spPr bwMode="auto">
          <a:xfrm>
            <a:off x="714375" y="3698875"/>
            <a:ext cx="1966913" cy="812800"/>
          </a:xfrm>
          <a:prstGeom prst="rect">
            <a:avLst/>
          </a:prstGeom>
          <a:solidFill>
            <a:srgbClr val="003366"/>
          </a:solidFill>
          <a:ln w="28575" cap="sq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algn="ctr" eaLnBrk="0" hangingPunct="0">
              <a:lnSpc>
                <a:spcPct val="114000"/>
              </a:lnSpc>
              <a:buClr>
                <a:schemeClr val="accent1"/>
              </a:buClr>
            </a:pPr>
            <a:r>
              <a:rPr lang="de-DE" sz="1400" u="none">
                <a:solidFill>
                  <a:schemeClr val="bg1"/>
                </a:solidFill>
                <a:latin typeface="Calibri" pitchFamily="34" charset="0"/>
              </a:rPr>
              <a:t>Verfahrens-, Energie-</a:t>
            </a:r>
          </a:p>
          <a:p>
            <a:pPr algn="ctr" eaLnBrk="0" hangingPunct="0">
              <a:lnSpc>
                <a:spcPct val="114000"/>
              </a:lnSpc>
              <a:buClr>
                <a:schemeClr val="accent1"/>
              </a:buClr>
            </a:pPr>
            <a:r>
              <a:rPr lang="de-DE" sz="1400" u="none">
                <a:solidFill>
                  <a:schemeClr val="bg1"/>
                </a:solidFill>
                <a:latin typeface="Calibri" pitchFamily="34" charset="0"/>
              </a:rPr>
              <a:t>und Umwelttechnik</a:t>
            </a:r>
            <a:r>
              <a:rPr lang="de-DE" sz="140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de-DE" sz="1400">
                <a:solidFill>
                  <a:schemeClr val="bg1"/>
                </a:solidFill>
                <a:latin typeface="Calibri" pitchFamily="34" charset="0"/>
              </a:rPr>
            </a:br>
            <a:r>
              <a:rPr lang="de-DE" sz="1400" b="1" u="none">
                <a:solidFill>
                  <a:schemeClr val="bg1"/>
                </a:solidFill>
                <a:latin typeface="Calibri" pitchFamily="34" charset="0"/>
              </a:rPr>
              <a:t>VEU</a:t>
            </a:r>
          </a:p>
        </p:txBody>
      </p:sp>
      <p:sp>
        <p:nvSpPr>
          <p:cNvPr id="141332" name="Text Box 20"/>
          <p:cNvSpPr txBox="1">
            <a:spLocks noChangeArrowheads="1"/>
          </p:cNvSpPr>
          <p:nvPr/>
        </p:nvSpPr>
        <p:spPr bwMode="auto">
          <a:xfrm>
            <a:off x="6916738" y="1974850"/>
            <a:ext cx="1965325" cy="812800"/>
          </a:xfrm>
          <a:prstGeom prst="rect">
            <a:avLst/>
          </a:prstGeom>
          <a:solidFill>
            <a:srgbClr val="003366"/>
          </a:solidFill>
          <a:ln w="28575" cap="sq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</a:pPr>
            <a:r>
              <a:rPr lang="de-DE" sz="1400" u="none">
                <a:solidFill>
                  <a:schemeClr val="bg1"/>
                </a:solidFill>
                <a:latin typeface="Calibri" pitchFamily="34" charset="0"/>
              </a:rPr>
              <a:t>Mechatronik</a:t>
            </a:r>
            <a:br>
              <a:rPr lang="de-DE" sz="1400" u="none">
                <a:solidFill>
                  <a:schemeClr val="bg1"/>
                </a:solidFill>
                <a:latin typeface="Calibri" pitchFamily="34" charset="0"/>
              </a:rPr>
            </a:br>
            <a:r>
              <a:rPr lang="de-DE" sz="1400" b="1" u="none">
                <a:solidFill>
                  <a:schemeClr val="bg1"/>
                </a:solidFill>
                <a:latin typeface="Calibri" pitchFamily="34" charset="0"/>
              </a:rPr>
              <a:t>MT</a:t>
            </a:r>
          </a:p>
          <a:p>
            <a:pPr algn="ctr" eaLnBrk="0" hangingPunct="0">
              <a:spcBef>
                <a:spcPct val="20000"/>
              </a:spcBef>
              <a:buClr>
                <a:schemeClr val="accent1"/>
              </a:buClr>
            </a:pPr>
            <a:r>
              <a:rPr lang="de-DE" sz="1400" b="1" u="none">
                <a:solidFill>
                  <a:srgbClr val="FFC000"/>
                </a:solidFill>
                <a:latin typeface="Calibri" pitchFamily="34" charset="0"/>
              </a:rPr>
              <a:t>(seit 2008)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712788" y="4625975"/>
            <a:ext cx="1965325" cy="81438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 cap="sq">
            <a:noFill/>
            <a:miter lim="800000"/>
            <a:headEnd/>
            <a:tailEnd/>
          </a:ln>
          <a:effectLst/>
        </p:spPr>
        <p:txBody>
          <a:bodyPr wrap="none" lIns="92075" tIns="46038" rIns="92075" bIns="46038"/>
          <a:lstStyle/>
          <a:p>
            <a:pPr algn="ctr" eaLnBrk="0" hangingPunct="0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defRPr/>
            </a:pPr>
            <a:r>
              <a:rPr lang="de-DE" sz="1400" u="none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Prozessengineering u.</a:t>
            </a:r>
          </a:p>
          <a:p>
            <a:pPr algn="ctr" eaLnBrk="0" hangingPunct="0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defRPr/>
            </a:pPr>
            <a:r>
              <a:rPr lang="de-DE" sz="1400" u="none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Produktionsmanagement</a:t>
            </a:r>
            <a:br>
              <a:rPr lang="de-DE" sz="1400" u="none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de-DE" sz="1400" u="none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de-DE" sz="1400" b="1" u="none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EP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09613" y="5489575"/>
            <a:ext cx="1965325" cy="812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 cap="sq">
            <a:noFill/>
            <a:miter lim="800000"/>
            <a:headEnd/>
            <a:tailEnd/>
          </a:ln>
          <a:effectLst/>
        </p:spPr>
        <p:txBody>
          <a:bodyPr wrap="none" lIns="92075" tIns="46038" rIns="92075" bIns="46038"/>
          <a:lstStyle/>
          <a:p>
            <a:pPr algn="ctr" eaLnBrk="0" hangingPunct="0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defRPr/>
            </a:pPr>
            <a:r>
              <a:rPr lang="de-DE" sz="1400" u="none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Maschinenbau-</a:t>
            </a:r>
          </a:p>
          <a:p>
            <a:pPr algn="ctr" eaLnBrk="0" hangingPunct="0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defRPr/>
            </a:pPr>
            <a:r>
              <a:rPr lang="de-DE" sz="1400" u="none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Entwicklung</a:t>
            </a:r>
            <a:r>
              <a:rPr lang="de-DE" sz="1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de-DE" sz="1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de-DE" sz="1400" b="1" u="none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MED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5741988" y="4629150"/>
            <a:ext cx="2378075" cy="81438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 cap="sq">
            <a:noFill/>
            <a:miter lim="800000"/>
            <a:headEnd/>
            <a:tailEnd/>
          </a:ln>
          <a:effectLst/>
        </p:spPr>
        <p:txBody>
          <a:bodyPr wrap="none" lIns="92075" tIns="46038" rIns="92075" bIns="46038"/>
          <a:lstStyle/>
          <a:p>
            <a:pPr algn="ctr" eaLnBrk="0" hangingPunct="0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defRPr/>
            </a:pPr>
            <a:r>
              <a:rPr lang="de-DE" sz="1400" u="none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Wertschöpfungsmanagement</a:t>
            </a:r>
            <a:br>
              <a:rPr lang="de-DE" sz="1400" u="none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de-DE" sz="1400" u="none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im Maschinenbau</a:t>
            </a:r>
            <a:r>
              <a:rPr lang="de-DE" sz="1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de-DE" sz="1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de-DE" sz="1400" b="1" u="none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WMM (erstmalig 2009)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883150" y="1487488"/>
            <a:ext cx="3998913" cy="4254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60000"/>
              </a:spcBef>
              <a:tabLst>
                <a:tab pos="482600" algn="l"/>
              </a:tabLst>
              <a:defRPr/>
            </a:pPr>
            <a:r>
              <a:rPr kumimoji="0" lang="en-US" sz="1800" b="1" u="none" dirty="0" err="1">
                <a:latin typeface="Calibri" pitchFamily="34" charset="0"/>
                <a:cs typeface="Calibri" pitchFamily="34" charset="0"/>
              </a:rPr>
              <a:t>Duale</a:t>
            </a:r>
            <a:r>
              <a:rPr kumimoji="0" lang="en-US" sz="1800" b="1" u="none" dirty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1800" b="1" u="none" dirty="0" err="1">
                <a:latin typeface="Calibri" pitchFamily="34" charset="0"/>
                <a:cs typeface="Calibri" pitchFamily="34" charset="0"/>
              </a:rPr>
              <a:t>Studiengänge</a:t>
            </a:r>
            <a:endParaRPr kumimoji="0" lang="en-US" sz="1800" b="1" u="non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719138" y="1485900"/>
            <a:ext cx="3983037" cy="4254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60000"/>
              </a:spcBef>
              <a:tabLst>
                <a:tab pos="482600" algn="l"/>
              </a:tabLst>
              <a:defRPr/>
            </a:pPr>
            <a:r>
              <a:rPr kumimoji="0" lang="en-US" sz="1800" b="1" u="none" dirty="0" err="1">
                <a:latin typeface="Calibri" pitchFamily="34" charset="0"/>
                <a:cs typeface="Calibri" pitchFamily="34" charset="0"/>
              </a:rPr>
              <a:t>Klassische</a:t>
            </a:r>
            <a:r>
              <a:rPr kumimoji="0" lang="en-US" sz="1800" b="1" u="none" dirty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1800" b="1" u="none" dirty="0" err="1">
                <a:latin typeface="Calibri" pitchFamily="34" charset="0"/>
                <a:cs typeface="Calibri" pitchFamily="34" charset="0"/>
              </a:rPr>
              <a:t>Studiengänge</a:t>
            </a:r>
            <a:endParaRPr kumimoji="0" lang="en-US" sz="1800" b="1" u="non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 rot="-5400000">
            <a:off x="-402431" y="5274469"/>
            <a:ext cx="1676400" cy="3698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60000"/>
              </a:spcBef>
              <a:tabLst>
                <a:tab pos="482600" algn="l"/>
              </a:tabLst>
              <a:defRPr/>
            </a:pPr>
            <a:r>
              <a:rPr kumimoji="0" lang="en-US" sz="1800" b="1" u="none" dirty="0">
                <a:latin typeface="Calibri" pitchFamily="34" charset="0"/>
                <a:cs typeface="Calibri" pitchFamily="34" charset="0"/>
              </a:rPr>
              <a:t>M. Eng. (90 CR)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 rot="-5400000">
            <a:off x="-822325" y="3060700"/>
            <a:ext cx="2522538" cy="3698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60000"/>
              </a:spcBef>
              <a:tabLst>
                <a:tab pos="482600" algn="l"/>
              </a:tabLst>
              <a:defRPr/>
            </a:pPr>
            <a:r>
              <a:rPr kumimoji="0" lang="en-US" sz="1800" b="1" u="none" dirty="0">
                <a:latin typeface="Calibri" pitchFamily="34" charset="0"/>
                <a:cs typeface="Calibri" pitchFamily="34" charset="0"/>
              </a:rPr>
              <a:t>B. Eng. (210 CR)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5" grpId="0" animBg="1" autoUpdateAnimBg="0"/>
      <p:bldP spid="141326" grpId="0" animBg="1" autoUpdateAnimBg="0"/>
      <p:bldP spid="141327" grpId="0" animBg="1" autoUpdateAnimBg="0"/>
      <p:bldP spid="141328" grpId="1" animBg="1"/>
      <p:bldP spid="141329" grpId="1" animBg="1"/>
      <p:bldP spid="141330" grpId="0" animBg="1" autoUpdateAnimBg="0"/>
      <p:bldP spid="141331" grpId="0" animBg="1" autoUpdateAnimBg="0"/>
      <p:bldP spid="141332" grpId="1" animBg="1"/>
      <p:bldP spid="11" grpId="0" animBg="1" autoUpdateAnimBg="0"/>
      <p:bldP spid="12" grpId="0" animBg="1" autoUpdateAnimBg="0"/>
      <p:bldP spid="13" grpId="0" animBg="1" autoUpdateAnimBg="0"/>
      <p:bldP spid="16" grpId="0" animBg="1"/>
    </p:bldLst>
  </p:timing>
</p:sld>
</file>

<file path=ppt/theme/theme1.xml><?xml version="1.0" encoding="utf-8"?>
<a:theme xmlns:a="http://schemas.openxmlformats.org/drawingml/2006/main" name="FB-Grundlayout-PC">
  <a:themeElements>
    <a:clrScheme name="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FF00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E70000"/>
      </a:accent6>
      <a:hlink>
        <a:srgbClr val="3366FF"/>
      </a:hlink>
      <a:folHlink>
        <a:srgbClr val="CBCBCB"/>
      </a:folHlink>
    </a:clrScheme>
    <a:fontScheme name="FB-Grundlayout-PC">
      <a:majorFont>
        <a:latin typeface="NDSFrutiger 45 Light"/>
        <a:ea typeface=""/>
        <a:cs typeface=""/>
      </a:majorFont>
      <a:minorFont>
        <a:latin typeface="NDSFrutiger 45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Tx/>
          <a:buFontTx/>
          <a:buChar char="-"/>
          <a:tabLst/>
          <a:defRPr kumimoji="1" lang="de-DE" sz="2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Tx/>
          <a:buFontTx/>
          <a:buChar char="-"/>
          <a:tabLst/>
          <a:defRPr kumimoji="1" lang="de-DE" sz="2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B-Grundlayout-PC 1">
        <a:dk1>
          <a:srgbClr val="5F5F5F"/>
        </a:dk1>
        <a:lt1>
          <a:srgbClr val="DDDDDD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9900"/>
        </a:accent2>
        <a:accent3>
          <a:srgbClr val="AAAAAA"/>
        </a:accent3>
        <a:accent4>
          <a:srgbClr val="BDBDBD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B-Grundlayout-PC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B-Grundlayout-PC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L:\Fonts\FB-Grundlayout-PC.pot</Template>
  <TotalTime>0</TotalTime>
  <Words>1136</Words>
  <Application>Microsoft Office PowerPoint</Application>
  <PresentationFormat>Bildschirmpräsentation (4:3)</PresentationFormat>
  <Paragraphs>360</Paragraphs>
  <Slides>31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3" baseType="lpstr">
      <vt:lpstr>FB-Grundlayout-PC</vt:lpstr>
      <vt:lpstr>Clip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FH Hannover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Prof. Dr. R. Przywara</dc:creator>
  <cp:lastModifiedBy>Karolina Kempa</cp:lastModifiedBy>
  <cp:revision>456</cp:revision>
  <dcterms:created xsi:type="dcterms:W3CDTF">2002-04-26T08:56:26Z</dcterms:created>
  <dcterms:modified xsi:type="dcterms:W3CDTF">2015-06-25T13:23:09Z</dcterms:modified>
</cp:coreProperties>
</file>